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7" r:id="rId2"/>
    <p:sldId id="268" r:id="rId3"/>
    <p:sldId id="256" r:id="rId4"/>
    <p:sldId id="257" r:id="rId5"/>
    <p:sldId id="258" r:id="rId6"/>
    <p:sldId id="259" r:id="rId7"/>
    <p:sldId id="272" r:id="rId8"/>
    <p:sldId id="260" r:id="rId9"/>
    <p:sldId id="261" r:id="rId10"/>
    <p:sldId id="269" r:id="rId11"/>
    <p:sldId id="262" r:id="rId12"/>
    <p:sldId id="264" r:id="rId13"/>
    <p:sldId id="271" r:id="rId14"/>
    <p:sldId id="273" r:id="rId15"/>
    <p:sldId id="265"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7329" autoAdjust="0"/>
  </p:normalViewPr>
  <p:slideViewPr>
    <p:cSldViewPr>
      <p:cViewPr>
        <p:scale>
          <a:sx n="80" d="100"/>
          <a:sy n="80" d="100"/>
        </p:scale>
        <p:origin x="-42" y="5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E42B53-E08F-4236-BEFA-AEB0C6A866FE}" type="datetimeFigureOut">
              <a:rPr lang="en-US" smtClean="0"/>
              <a:t>7/26/2011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8BF76C-722D-4FF3-B72E-2DEE86D8214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8BF76C-722D-4FF3-B72E-2DEE86D8214D}"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2.xml"/><Relationship Id="rId4" Type="http://schemas.openxmlformats.org/officeDocument/2006/relationships/image" Target="../media/image50.jpeg"/></Relationships>
</file>

<file path=ppt/slides/_rels/slide11.xml.rels><?xml version="1.0" encoding="UTF-8" standalone="yes"?>
<Relationships xmlns="http://schemas.openxmlformats.org/package/2006/relationships"><Relationship Id="rId3" Type="http://schemas.openxmlformats.org/officeDocument/2006/relationships/hyperlink" Target="http://www.rainbowinformation.com/maristsa/maryhome.html" TargetMode="External"/><Relationship Id="rId2" Type="http://schemas.openxmlformats.org/officeDocument/2006/relationships/image" Target="../media/image51.png"/><Relationship Id="rId1" Type="http://schemas.openxmlformats.org/officeDocument/2006/relationships/slideLayout" Target="../slideLayouts/slideLayout2.xml"/><Relationship Id="rId4" Type="http://schemas.openxmlformats.org/officeDocument/2006/relationships/image" Target="../media/image52.jpeg"/></Relationships>
</file>

<file path=ppt/slides/_rels/slide12.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hyperlink" Target="http://www.ewtn.com/" TargetMode="External"/><Relationship Id="rId7" Type="http://schemas.openxmlformats.org/officeDocument/2006/relationships/image" Target="../media/image53.jpeg"/><Relationship Id="rId2" Type="http://schemas.openxmlformats.org/officeDocument/2006/relationships/hyperlink" Target="http://www.catholictv.com/" TargetMode="External"/><Relationship Id="rId1" Type="http://schemas.openxmlformats.org/officeDocument/2006/relationships/slideLayout" Target="../slideLayouts/slideLayout2.xml"/><Relationship Id="rId6" Type="http://schemas.openxmlformats.org/officeDocument/2006/relationships/hyperlink" Target="http://www.knxt.tv/" TargetMode="External"/><Relationship Id="rId5" Type="http://schemas.openxmlformats.org/officeDocument/2006/relationships/hyperlink" Target="http://www.saltandlighttv.org/" TargetMode="External"/><Relationship Id="rId10" Type="http://schemas.openxmlformats.org/officeDocument/2006/relationships/image" Target="../media/image56.png"/><Relationship Id="rId4" Type="http://schemas.openxmlformats.org/officeDocument/2006/relationships/hyperlink" Target="http://www.cibtv.com/" TargetMode="External"/><Relationship Id="rId9" Type="http://schemas.openxmlformats.org/officeDocument/2006/relationships/image" Target="../media/image55.png"/></Relationships>
</file>

<file path=ppt/slides/_rels/slide13.xml.rels><?xml version="1.0" encoding="UTF-8" standalone="yes"?>
<Relationships xmlns="http://schemas.openxmlformats.org/package/2006/relationships"><Relationship Id="rId8" Type="http://schemas.openxmlformats.org/officeDocument/2006/relationships/image" Target="../media/image57.png"/><Relationship Id="rId3" Type="http://schemas.openxmlformats.org/officeDocument/2006/relationships/hyperlink" Target="http://www.demazenodcollege.net/" TargetMode="External"/><Relationship Id="rId7" Type="http://schemas.openxmlformats.org/officeDocument/2006/relationships/hyperlink" Target="http://www.josephvazcollege.com/" TargetMode="External"/><Relationship Id="rId2" Type="http://schemas.openxmlformats.org/officeDocument/2006/relationships/hyperlink" Target="http://www.marisstellacollege.net/" TargetMode="External"/><Relationship Id="rId1" Type="http://schemas.openxmlformats.org/officeDocument/2006/relationships/slideLayout" Target="../slideLayouts/slideLayout2.xml"/><Relationship Id="rId6" Type="http://schemas.openxmlformats.org/officeDocument/2006/relationships/hyperlink" Target="http://www.avemariabolawalana.net/" TargetMode="External"/><Relationship Id="rId5" Type="http://schemas.openxmlformats.org/officeDocument/2006/relationships/hyperlink" Target="http://www.avemariaconvent.com/" TargetMode="External"/><Relationship Id="rId4" Type="http://schemas.openxmlformats.org/officeDocument/2006/relationships/hyperlink" Target="http://www.holycrosscollegegampaha.com/"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sinhalagospel.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inhalagospel.com/" TargetMode="External"/><Relationship Id="rId2" Type="http://schemas.openxmlformats.org/officeDocument/2006/relationships/hyperlink" Target="http://www.christiealwis.com/" TargetMode="External"/><Relationship Id="rId1" Type="http://schemas.openxmlformats.org/officeDocument/2006/relationships/slideLayout" Target="../slideLayouts/slideLayout2.xml"/><Relationship Id="rId5" Type="http://schemas.openxmlformats.org/officeDocument/2006/relationships/hyperlink" Target="http://www.ourladyofmadhu.com/" TargetMode="External"/><Relationship Id="rId4" Type="http://schemas.openxmlformats.org/officeDocument/2006/relationships/hyperlink" Target="http://www.whymary.net/"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18" Type="http://schemas.openxmlformats.org/officeDocument/2006/relationships/image" Target="../media/image19.jpe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jpeg"/><Relationship Id="rId17" Type="http://schemas.openxmlformats.org/officeDocument/2006/relationships/image" Target="../media/image18.jpeg"/><Relationship Id="rId2" Type="http://schemas.openxmlformats.org/officeDocument/2006/relationships/image" Target="../media/image3.jpeg"/><Relationship Id="rId16" Type="http://schemas.openxmlformats.org/officeDocument/2006/relationships/image" Target="../media/image17.jpeg"/><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5" Type="http://schemas.openxmlformats.org/officeDocument/2006/relationships/image" Target="../media/image16.jpeg"/><Relationship Id="rId10" Type="http://schemas.openxmlformats.org/officeDocument/2006/relationships/image" Target="../media/image11.jpeg"/><Relationship Id="rId19" Type="http://schemas.openxmlformats.org/officeDocument/2006/relationships/image" Target="../media/image20.jpeg"/><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26.jpeg"/><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5.xml.rels><?xml version="1.0" encoding="UTF-8" standalone="yes"?>
<Relationships xmlns="http://schemas.openxmlformats.org/package/2006/relationships"><Relationship Id="rId8" Type="http://schemas.openxmlformats.org/officeDocument/2006/relationships/image" Target="../media/image27.jpeg"/><Relationship Id="rId13" Type="http://schemas.openxmlformats.org/officeDocument/2006/relationships/image" Target="../media/image32.jpeg"/><Relationship Id="rId18" Type="http://schemas.openxmlformats.org/officeDocument/2006/relationships/image" Target="../media/image37.jpeg"/><Relationship Id="rId3" Type="http://schemas.openxmlformats.org/officeDocument/2006/relationships/hyperlink" Target="http://www.sinhalagospel.com/" TargetMode="External"/><Relationship Id="rId7" Type="http://schemas.openxmlformats.org/officeDocument/2006/relationships/hyperlink" Target="http://www.vatican.va/" TargetMode="External"/><Relationship Id="rId12" Type="http://schemas.openxmlformats.org/officeDocument/2006/relationships/image" Target="../media/image31.jpeg"/><Relationship Id="rId17" Type="http://schemas.openxmlformats.org/officeDocument/2006/relationships/image" Target="../media/image36.jpeg"/><Relationship Id="rId2" Type="http://schemas.openxmlformats.org/officeDocument/2006/relationships/hyperlink" Target="http://www.sinhalagosp/" TargetMode="External"/><Relationship Id="rId16"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hyperlink" Target="http://www.archdioceseofcolombo.com/" TargetMode="External"/><Relationship Id="rId11" Type="http://schemas.openxmlformats.org/officeDocument/2006/relationships/image" Target="../media/image30.png"/><Relationship Id="rId5" Type="http://schemas.openxmlformats.org/officeDocument/2006/relationships/hyperlink" Target="http://www.whymary.net/" TargetMode="External"/><Relationship Id="rId15" Type="http://schemas.openxmlformats.org/officeDocument/2006/relationships/image" Target="../media/image34.png"/><Relationship Id="rId10" Type="http://schemas.openxmlformats.org/officeDocument/2006/relationships/image" Target="../media/image29.jpeg"/><Relationship Id="rId4" Type="http://schemas.openxmlformats.org/officeDocument/2006/relationships/hyperlink" Target="http://www.ourladyofmadhusrilanka.com/" TargetMode="External"/><Relationship Id="rId9" Type="http://schemas.openxmlformats.org/officeDocument/2006/relationships/image" Target="../media/image28.jpeg"/><Relationship Id="rId14" Type="http://schemas.openxmlformats.org/officeDocument/2006/relationships/image" Target="../media/image33.png"/></Relationships>
</file>

<file path=ppt/slides/_rels/slide6.xml.rels><?xml version="1.0" encoding="UTF-8" standalone="yes"?>
<Relationships xmlns="http://schemas.openxmlformats.org/package/2006/relationships"><Relationship Id="rId8" Type="http://schemas.openxmlformats.org/officeDocument/2006/relationships/image" Target="../media/image43.jpeg"/><Relationship Id="rId3" Type="http://schemas.openxmlformats.org/officeDocument/2006/relationships/image" Target="../media/image38.gif"/><Relationship Id="rId7" Type="http://schemas.openxmlformats.org/officeDocument/2006/relationships/image" Target="../media/image4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1.gif"/><Relationship Id="rId5" Type="http://schemas.openxmlformats.org/officeDocument/2006/relationships/image" Target="../media/image40.jpeg"/><Relationship Id="rId4" Type="http://schemas.openxmlformats.org/officeDocument/2006/relationships/image" Target="../media/image39.jpeg"/><Relationship Id="rId9" Type="http://schemas.openxmlformats.org/officeDocument/2006/relationships/image" Target="../media/image4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6629400" cy="1524000"/>
          </a:xfrm>
        </p:spPr>
        <p:txBody>
          <a:bodyPr>
            <a:normAutofit fontScale="90000"/>
          </a:bodyPr>
          <a:lstStyle/>
          <a:p>
            <a:pPr algn="ctr"/>
            <a:r>
              <a:rPr lang="en-US" b="1" dirty="0" smtClean="0">
                <a:solidFill>
                  <a:srgbClr val="0070C0"/>
                </a:solidFill>
              </a:rPr>
              <a:t>Information Technology (IT) and its impact on the Church and Society</a:t>
            </a:r>
            <a:endParaRPr lang="en-US" b="1" dirty="0">
              <a:solidFill>
                <a:srgbClr val="0070C0"/>
              </a:solidFill>
            </a:endParaRPr>
          </a:p>
        </p:txBody>
      </p:sp>
      <p:sp>
        <p:nvSpPr>
          <p:cNvPr id="3" name="Subtitle 2"/>
          <p:cNvSpPr>
            <a:spLocks noGrp="1"/>
          </p:cNvSpPr>
          <p:nvPr>
            <p:ph type="subTitle" idx="1"/>
          </p:nvPr>
        </p:nvSpPr>
        <p:spPr>
          <a:xfrm>
            <a:off x="304800" y="2286000"/>
            <a:ext cx="6553200" cy="1600200"/>
          </a:xfrm>
        </p:spPr>
        <p:txBody>
          <a:bodyPr>
            <a:noAutofit/>
          </a:bodyPr>
          <a:lstStyle/>
          <a:p>
            <a:r>
              <a:rPr lang="en-US" sz="2000" b="1" dirty="0" smtClean="0">
                <a:solidFill>
                  <a:srgbClr val="002060"/>
                </a:solidFill>
              </a:rPr>
              <a:t>PROGRAMME OF  ON-GOING FORMATION FOR PRIESTS</a:t>
            </a:r>
            <a:br>
              <a:rPr lang="en-US" sz="2000" b="1" dirty="0" smtClean="0">
                <a:solidFill>
                  <a:srgbClr val="002060"/>
                </a:solidFill>
              </a:rPr>
            </a:br>
            <a:r>
              <a:rPr lang="en-US" sz="2000" b="1" dirty="0" smtClean="0">
                <a:solidFill>
                  <a:srgbClr val="002060"/>
                </a:solidFill>
              </a:rPr>
              <a:t>ORDAINED BETWEEN 1994 &amp; 1998 </a:t>
            </a:r>
            <a:br>
              <a:rPr lang="en-US" sz="2000" b="1" dirty="0" smtClean="0">
                <a:solidFill>
                  <a:srgbClr val="002060"/>
                </a:solidFill>
              </a:rPr>
            </a:br>
            <a:r>
              <a:rPr lang="en-US" sz="2000" b="1" dirty="0" err="1" smtClean="0">
                <a:solidFill>
                  <a:srgbClr val="002060"/>
                </a:solidFill>
              </a:rPr>
              <a:t>Ampitiya</a:t>
            </a:r>
            <a:r>
              <a:rPr lang="en-US" sz="2000" b="1" dirty="0" smtClean="0">
                <a:solidFill>
                  <a:srgbClr val="002060"/>
                </a:solidFill>
              </a:rPr>
              <a:t> National Seminary</a:t>
            </a:r>
            <a:br>
              <a:rPr lang="en-US" sz="2000" b="1" dirty="0" smtClean="0">
                <a:solidFill>
                  <a:srgbClr val="002060"/>
                </a:solidFill>
              </a:rPr>
            </a:br>
            <a:r>
              <a:rPr lang="en-US" sz="2000" b="1" dirty="0" smtClean="0">
                <a:solidFill>
                  <a:srgbClr val="002060"/>
                </a:solidFill>
              </a:rPr>
              <a:t>Kandy</a:t>
            </a:r>
            <a:br>
              <a:rPr lang="en-US" sz="2000" b="1" dirty="0" smtClean="0">
                <a:solidFill>
                  <a:srgbClr val="002060"/>
                </a:solidFill>
              </a:rPr>
            </a:br>
            <a:r>
              <a:rPr lang="en-US" sz="2000" b="1" dirty="0" smtClean="0">
                <a:solidFill>
                  <a:srgbClr val="002060"/>
                </a:solidFill>
              </a:rPr>
              <a:t>Sri </a:t>
            </a:r>
            <a:r>
              <a:rPr lang="en-US" sz="2000" b="1" dirty="0" smtClean="0">
                <a:solidFill>
                  <a:srgbClr val="002060"/>
                </a:solidFill>
              </a:rPr>
              <a:t>Lanka</a:t>
            </a:r>
          </a:p>
          <a:p>
            <a:r>
              <a:rPr lang="en-US" sz="2000" b="1" dirty="0" smtClean="0">
                <a:solidFill>
                  <a:srgbClr val="002060"/>
                </a:solidFill>
              </a:rPr>
              <a:t> 27th July 2011</a:t>
            </a:r>
            <a:endParaRPr lang="en-US" sz="2000" b="1" dirty="0">
              <a:solidFill>
                <a:srgbClr val="002060"/>
              </a:solidFill>
            </a:endParaRPr>
          </a:p>
        </p:txBody>
      </p:sp>
      <p:pic>
        <p:nvPicPr>
          <p:cNvPr id="4" name="Picture 4" descr="H:\Christie.gif"/>
          <p:cNvPicPr>
            <a:picLocks noChangeAspect="1" noChangeArrowheads="1"/>
          </p:cNvPicPr>
          <p:nvPr/>
        </p:nvPicPr>
        <p:blipFill>
          <a:blip r:embed="rId2"/>
          <a:srcRect/>
          <a:stretch>
            <a:fillRect/>
          </a:stretch>
        </p:blipFill>
        <p:spPr bwMode="auto">
          <a:xfrm>
            <a:off x="6934200" y="685800"/>
            <a:ext cx="2047875" cy="2933700"/>
          </a:xfrm>
          <a:prstGeom prst="rect">
            <a:avLst/>
          </a:prstGeom>
          <a:noFill/>
        </p:spPr>
      </p:pic>
      <p:sp>
        <p:nvSpPr>
          <p:cNvPr id="6" name="TextBox 5"/>
          <p:cNvSpPr txBox="1"/>
          <p:nvPr/>
        </p:nvSpPr>
        <p:spPr>
          <a:xfrm>
            <a:off x="381000" y="4228743"/>
            <a:ext cx="8656601" cy="1785104"/>
          </a:xfrm>
          <a:prstGeom prst="rect">
            <a:avLst/>
          </a:prstGeom>
          <a:noFill/>
        </p:spPr>
        <p:txBody>
          <a:bodyPr wrap="none" rtlCol="0">
            <a:spAutoFit/>
          </a:bodyPr>
          <a:lstStyle/>
          <a:p>
            <a:r>
              <a:rPr lang="en-US" sz="2000" b="1" dirty="0">
                <a:solidFill>
                  <a:srgbClr val="0558FF"/>
                </a:solidFill>
              </a:rPr>
              <a:t>Christie </a:t>
            </a:r>
            <a:r>
              <a:rPr lang="en-US" sz="2000" b="1" dirty="0" err="1" smtClean="0">
                <a:solidFill>
                  <a:srgbClr val="0558FF"/>
                </a:solidFill>
              </a:rPr>
              <a:t>Alwis</a:t>
            </a:r>
            <a:r>
              <a:rPr lang="en-US" sz="2000" b="1" dirty="0" smtClean="0">
                <a:solidFill>
                  <a:srgbClr val="0558FF"/>
                </a:solidFill>
              </a:rPr>
              <a:t> </a:t>
            </a:r>
            <a:r>
              <a:rPr lang="en-US" b="1" dirty="0">
                <a:solidFill>
                  <a:srgbClr val="0558FF"/>
                </a:solidFill>
              </a:rPr>
              <a:t/>
            </a:r>
            <a:br>
              <a:rPr lang="en-US" b="1" dirty="0">
                <a:solidFill>
                  <a:srgbClr val="0558FF"/>
                </a:solidFill>
              </a:rPr>
            </a:br>
            <a:r>
              <a:rPr lang="en-US" b="1" dirty="0" err="1" smtClean="0">
                <a:solidFill>
                  <a:srgbClr val="002D86"/>
                </a:solidFill>
              </a:rPr>
              <a:t>BSc</a:t>
            </a:r>
            <a:r>
              <a:rPr lang="en-US" b="1" dirty="0" smtClean="0">
                <a:solidFill>
                  <a:srgbClr val="002D86"/>
                </a:solidFill>
              </a:rPr>
              <a:t> (Eng</a:t>
            </a:r>
            <a:r>
              <a:rPr lang="en-US" b="1" dirty="0">
                <a:solidFill>
                  <a:srgbClr val="002D86"/>
                </a:solidFill>
              </a:rPr>
              <a:t>) </a:t>
            </a:r>
            <a:r>
              <a:rPr lang="en-US" b="1" dirty="0" err="1">
                <a:solidFill>
                  <a:srgbClr val="002D86"/>
                </a:solidFill>
              </a:rPr>
              <a:t>Hons</a:t>
            </a:r>
            <a:r>
              <a:rPr lang="en-US" b="1" dirty="0">
                <a:solidFill>
                  <a:srgbClr val="002D86"/>
                </a:solidFill>
              </a:rPr>
              <a:t> </a:t>
            </a:r>
            <a:r>
              <a:rPr lang="en-US" b="1" dirty="0" smtClean="0">
                <a:solidFill>
                  <a:srgbClr val="002D86"/>
                </a:solidFill>
              </a:rPr>
              <a:t>(SL), MIET </a:t>
            </a:r>
            <a:r>
              <a:rPr lang="en-US" b="1" dirty="0">
                <a:solidFill>
                  <a:srgbClr val="002D86"/>
                </a:solidFill>
              </a:rPr>
              <a:t>, C. Eng </a:t>
            </a:r>
            <a:r>
              <a:rPr lang="en-US" b="1" dirty="0" smtClean="0">
                <a:solidFill>
                  <a:srgbClr val="002D86"/>
                </a:solidFill>
              </a:rPr>
              <a:t>(</a:t>
            </a:r>
            <a:r>
              <a:rPr lang="en-US" b="1" dirty="0" err="1">
                <a:solidFill>
                  <a:srgbClr val="002D86"/>
                </a:solidFill>
              </a:rPr>
              <a:t>L</a:t>
            </a:r>
            <a:r>
              <a:rPr lang="en-US" b="1" dirty="0" err="1" smtClean="0">
                <a:solidFill>
                  <a:srgbClr val="002D86"/>
                </a:solidFill>
              </a:rPr>
              <a:t>ond</a:t>
            </a:r>
            <a:r>
              <a:rPr lang="en-US" b="1" dirty="0" smtClean="0">
                <a:solidFill>
                  <a:srgbClr val="002D86"/>
                </a:solidFill>
              </a:rPr>
              <a:t>), FIESL (SL), MICE (SL)</a:t>
            </a:r>
          </a:p>
          <a:p>
            <a:endParaRPr lang="en-US" b="1" dirty="0" smtClean="0">
              <a:solidFill>
                <a:srgbClr val="002D86"/>
              </a:solidFill>
            </a:endParaRPr>
          </a:p>
          <a:p>
            <a:r>
              <a:rPr lang="en-US" b="1" dirty="0" smtClean="0">
                <a:solidFill>
                  <a:srgbClr val="002D86"/>
                </a:solidFill>
              </a:rPr>
              <a:t>Visiting lecturer in communication to university of Sri Lanka </a:t>
            </a:r>
            <a:r>
              <a:rPr lang="en-US" b="1" dirty="0" err="1" smtClean="0">
                <a:solidFill>
                  <a:srgbClr val="002D86"/>
                </a:solidFill>
              </a:rPr>
              <a:t>Moratuwa</a:t>
            </a:r>
            <a:r>
              <a:rPr lang="en-US" b="1" dirty="0" smtClean="0">
                <a:solidFill>
                  <a:srgbClr val="002D86"/>
                </a:solidFill>
              </a:rPr>
              <a:t> &amp; </a:t>
            </a:r>
            <a:r>
              <a:rPr lang="en-US" b="1" dirty="0" err="1" smtClean="0">
                <a:solidFill>
                  <a:srgbClr val="002D86"/>
                </a:solidFill>
              </a:rPr>
              <a:t>Sabaragamuwa</a:t>
            </a:r>
            <a:r>
              <a:rPr lang="en-US" b="1" dirty="0" smtClean="0">
                <a:solidFill>
                  <a:srgbClr val="002D86"/>
                </a:solidFill>
              </a:rPr>
              <a:t/>
            </a:r>
            <a:br>
              <a:rPr lang="en-US" b="1" dirty="0" smtClean="0">
                <a:solidFill>
                  <a:srgbClr val="002D86"/>
                </a:solidFill>
              </a:rPr>
            </a:br>
            <a:r>
              <a:rPr lang="en-US" b="1" dirty="0" smtClean="0">
                <a:solidFill>
                  <a:srgbClr val="002D86"/>
                </a:solidFill>
              </a:rPr>
              <a:t>Former Chief Network officer SLT</a:t>
            </a:r>
          </a:p>
          <a:p>
            <a:r>
              <a:rPr lang="en-US" b="1" dirty="0" smtClean="0">
                <a:solidFill>
                  <a:srgbClr val="002D86"/>
                </a:solidFill>
              </a:rPr>
              <a:t>Consulting Engineer</a:t>
            </a:r>
            <a:endParaRPr lang="en-US" b="1" dirty="0">
              <a:solidFill>
                <a:srgbClr val="002D86"/>
              </a:solidFill>
            </a:endParaRPr>
          </a:p>
        </p:txBody>
      </p:sp>
      <p:pic>
        <p:nvPicPr>
          <p:cNvPr id="1026" name="Picture 2" descr="hed"/>
          <p:cNvPicPr>
            <a:picLocks noChangeAspect="1" noChangeArrowheads="1"/>
          </p:cNvPicPr>
          <p:nvPr/>
        </p:nvPicPr>
        <p:blipFill>
          <a:blip r:embed="rId3" cstate="email"/>
          <a:srcRect/>
          <a:stretch>
            <a:fillRect/>
          </a:stretch>
        </p:blipFill>
        <p:spPr bwMode="auto">
          <a:xfrm>
            <a:off x="7620000" y="5486400"/>
            <a:ext cx="12954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dirty="0" smtClean="0"/>
              <a:t/>
            </a:r>
            <a:br>
              <a:rPr lang="en-US" dirty="0" smtClean="0"/>
            </a:br>
            <a:r>
              <a:rPr lang="en-US" dirty="0" smtClean="0"/>
              <a:t>What Sri Lankan experienced? </a:t>
            </a:r>
            <a:br>
              <a:rPr lang="en-US" dirty="0" smtClean="0"/>
            </a:br>
            <a:endParaRPr lang="en-US" dirty="0"/>
          </a:p>
        </p:txBody>
      </p:sp>
      <p:pic>
        <p:nvPicPr>
          <p:cNvPr id="4" name="Picture 2" descr="C:\Documents and Settings\sachintha.CLAIREDEV\Desktop\cheat.JPG"/>
          <p:cNvPicPr>
            <a:picLocks noChangeAspect="1" noChangeArrowheads="1"/>
          </p:cNvPicPr>
          <p:nvPr/>
        </p:nvPicPr>
        <p:blipFill>
          <a:blip r:embed="rId2" cstate="email"/>
          <a:srcRect/>
          <a:stretch>
            <a:fillRect/>
          </a:stretch>
        </p:blipFill>
        <p:spPr bwMode="auto">
          <a:xfrm>
            <a:off x="3124200" y="1279525"/>
            <a:ext cx="2514600" cy="1997075"/>
          </a:xfrm>
          <a:prstGeom prst="rect">
            <a:avLst/>
          </a:prstGeom>
          <a:noFill/>
          <a:ln w="9525">
            <a:noFill/>
            <a:miter lim="800000"/>
            <a:headEnd/>
            <a:tailEnd/>
          </a:ln>
        </p:spPr>
      </p:pic>
      <p:sp>
        <p:nvSpPr>
          <p:cNvPr id="5" name="Rectangle 4"/>
          <p:cNvSpPr/>
          <p:nvPr/>
        </p:nvSpPr>
        <p:spPr>
          <a:xfrm>
            <a:off x="3581400" y="838200"/>
            <a:ext cx="2178050" cy="523875"/>
          </a:xfrm>
          <a:prstGeom prst="rect">
            <a:avLst/>
          </a:prstGeom>
        </p:spPr>
        <p:txBody>
          <a:bodyPr>
            <a:spAutoFit/>
          </a:bodyPr>
          <a:lstStyle/>
          <a:p>
            <a:pPr>
              <a:defRPr/>
            </a:pPr>
            <a:r>
              <a:rPr lang="en-US" sz="2800" b="1" dirty="0">
                <a:solidFill>
                  <a:schemeClr val="tx1">
                    <a:lumMod val="85000"/>
                    <a:lumOff val="15000"/>
                  </a:schemeClr>
                </a:solidFill>
              </a:rPr>
              <a:t>Cheating</a:t>
            </a:r>
          </a:p>
        </p:txBody>
      </p:sp>
      <p:sp>
        <p:nvSpPr>
          <p:cNvPr id="6" name="Rectangle 5"/>
          <p:cNvSpPr>
            <a:spLocks noChangeArrowheads="1"/>
          </p:cNvSpPr>
          <p:nvPr/>
        </p:nvSpPr>
        <p:spPr bwMode="auto">
          <a:xfrm>
            <a:off x="76200" y="3209925"/>
            <a:ext cx="3810000" cy="523875"/>
          </a:xfrm>
          <a:prstGeom prst="rect">
            <a:avLst/>
          </a:prstGeom>
          <a:noFill/>
          <a:ln w="9525">
            <a:noFill/>
            <a:miter lim="800000"/>
            <a:headEnd/>
            <a:tailEnd/>
          </a:ln>
        </p:spPr>
        <p:txBody>
          <a:bodyPr>
            <a:spAutoFit/>
          </a:bodyPr>
          <a:lstStyle/>
          <a:p>
            <a:r>
              <a:rPr lang="en-US" sz="2800" b="1"/>
              <a:t>Unnecessary Judging</a:t>
            </a:r>
          </a:p>
        </p:txBody>
      </p:sp>
      <p:pic>
        <p:nvPicPr>
          <p:cNvPr id="7" name="Picture 3" descr="C:\Documents and Settings\sachintha.CLAIREDEV\Desktop\judging1.jpg"/>
          <p:cNvPicPr>
            <a:picLocks noChangeAspect="1" noChangeArrowheads="1"/>
          </p:cNvPicPr>
          <p:nvPr/>
        </p:nvPicPr>
        <p:blipFill>
          <a:blip r:embed="rId3" cstate="email"/>
          <a:srcRect/>
          <a:stretch>
            <a:fillRect/>
          </a:stretch>
        </p:blipFill>
        <p:spPr bwMode="auto">
          <a:xfrm>
            <a:off x="228600" y="3810000"/>
            <a:ext cx="3997325" cy="1998663"/>
          </a:xfrm>
          <a:prstGeom prst="rect">
            <a:avLst/>
          </a:prstGeom>
          <a:noFill/>
          <a:ln w="9525">
            <a:noFill/>
            <a:miter lim="800000"/>
            <a:headEnd/>
            <a:tailEnd/>
          </a:ln>
        </p:spPr>
      </p:pic>
      <p:sp>
        <p:nvSpPr>
          <p:cNvPr id="8" name="Rectangle 7"/>
          <p:cNvSpPr>
            <a:spLocks noChangeArrowheads="1"/>
          </p:cNvSpPr>
          <p:nvPr/>
        </p:nvSpPr>
        <p:spPr bwMode="auto">
          <a:xfrm flipH="1">
            <a:off x="4953000" y="2590800"/>
            <a:ext cx="4572000" cy="954088"/>
          </a:xfrm>
          <a:prstGeom prst="rect">
            <a:avLst/>
          </a:prstGeom>
          <a:noFill/>
          <a:ln w="9525">
            <a:noFill/>
            <a:miter lim="800000"/>
            <a:headEnd/>
            <a:tailEnd/>
          </a:ln>
        </p:spPr>
        <p:txBody>
          <a:bodyPr>
            <a:spAutoFit/>
          </a:bodyPr>
          <a:lstStyle/>
          <a:p>
            <a:pPr algn="ctr"/>
            <a:r>
              <a:rPr lang="en-US" sz="2800" b="1"/>
              <a:t>BLIND worship</a:t>
            </a:r>
          </a:p>
          <a:p>
            <a:pPr algn="ctr"/>
            <a:r>
              <a:rPr lang="en-US" sz="2800" b="1"/>
              <a:t> towards others</a:t>
            </a:r>
          </a:p>
        </p:txBody>
      </p:sp>
      <p:pic>
        <p:nvPicPr>
          <p:cNvPr id="9" name="Picture 4" descr="C:\Documents and Settings\sachintha.CLAIREDEV\Desktop\57.jpg"/>
          <p:cNvPicPr>
            <a:picLocks noChangeAspect="1" noChangeArrowheads="1"/>
          </p:cNvPicPr>
          <p:nvPr/>
        </p:nvPicPr>
        <p:blipFill>
          <a:blip r:embed="rId4" cstate="email"/>
          <a:srcRect/>
          <a:stretch>
            <a:fillRect/>
          </a:stretch>
        </p:blipFill>
        <p:spPr bwMode="auto">
          <a:xfrm>
            <a:off x="5638800" y="3635375"/>
            <a:ext cx="3200400" cy="2536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2000" fill="hold"/>
                                        <p:tgtEl>
                                          <p:spTgt spid="7"/>
                                        </p:tgtEl>
                                        <p:attrNameLst>
                                          <p:attrName>ppt_x</p:attrName>
                                        </p:attrNameLst>
                                      </p:cBhvr>
                                      <p:tavLst>
                                        <p:tav tm="0">
                                          <p:val>
                                            <p:strVal val="#ppt_x"/>
                                          </p:val>
                                        </p:tav>
                                        <p:tav tm="100000">
                                          <p:val>
                                            <p:strVal val="#ppt_x"/>
                                          </p:val>
                                        </p:tav>
                                      </p:tavLst>
                                    </p:anim>
                                    <p:anim calcmode="lin" valueType="num">
                                      <p:cBhvr additive="base">
                                        <p:cTn id="23"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heckerboard(across)">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2000" fill="hold"/>
                                        <p:tgtEl>
                                          <p:spTgt spid="9"/>
                                        </p:tgtEl>
                                        <p:attrNameLst>
                                          <p:attrName>ppt_x</p:attrName>
                                        </p:attrNameLst>
                                      </p:cBhvr>
                                      <p:tavLst>
                                        <p:tav tm="0">
                                          <p:val>
                                            <p:strVal val="#ppt_x"/>
                                          </p:val>
                                        </p:tav>
                                        <p:tav tm="100000">
                                          <p:val>
                                            <p:strVal val="#ppt_x"/>
                                          </p:val>
                                        </p:tav>
                                      </p:tavLst>
                                    </p:anim>
                                    <p:anim calcmode="lin" valueType="num">
                                      <p:cBhvr additive="base">
                                        <p:cTn id="34"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1400" y="5486400"/>
            <a:ext cx="4953000" cy="646331"/>
          </a:xfrm>
          <a:prstGeom prst="rect">
            <a:avLst/>
          </a:prstGeom>
        </p:spPr>
        <p:txBody>
          <a:bodyPr wrap="square">
            <a:spAutoFit/>
          </a:bodyPr>
          <a:lstStyle/>
          <a:p>
            <a:pPr>
              <a:buNone/>
            </a:pPr>
            <a:r>
              <a:rPr lang="en-US" dirty="0" smtClean="0"/>
              <a:t>How the technology helps Catholics to </a:t>
            </a:r>
          </a:p>
          <a:p>
            <a:pPr>
              <a:buNone/>
            </a:pPr>
            <a:r>
              <a:rPr lang="en-US" dirty="0" smtClean="0"/>
              <a:t>enjoy their life through the modern technology.</a:t>
            </a:r>
          </a:p>
        </p:txBody>
      </p:sp>
      <p:sp>
        <p:nvSpPr>
          <p:cNvPr id="6" name="Rectangle 5"/>
          <p:cNvSpPr/>
          <p:nvPr/>
        </p:nvSpPr>
        <p:spPr>
          <a:xfrm>
            <a:off x="2590800" y="3087469"/>
            <a:ext cx="4572000" cy="646331"/>
          </a:xfrm>
          <a:prstGeom prst="rect">
            <a:avLst/>
          </a:prstGeom>
        </p:spPr>
        <p:txBody>
          <a:bodyPr>
            <a:spAutoFit/>
          </a:bodyPr>
          <a:lstStyle/>
          <a:p>
            <a:pPr>
              <a:buNone/>
            </a:pPr>
            <a:r>
              <a:rPr lang="en-US" dirty="0" smtClean="0"/>
              <a:t>How the present technology facilitates Catholics to practice their religion)</a:t>
            </a:r>
          </a:p>
        </p:txBody>
      </p:sp>
      <p:sp>
        <p:nvSpPr>
          <p:cNvPr id="7" name="Rectangle 6"/>
          <p:cNvSpPr/>
          <p:nvPr/>
        </p:nvSpPr>
        <p:spPr>
          <a:xfrm>
            <a:off x="0" y="2905780"/>
            <a:ext cx="2063385" cy="461665"/>
          </a:xfrm>
          <a:prstGeom prst="rect">
            <a:avLst/>
          </a:prstGeom>
        </p:spPr>
        <p:txBody>
          <a:bodyPr wrap="none">
            <a:spAutoFit/>
          </a:bodyPr>
          <a:lstStyle/>
          <a:p>
            <a:pPr>
              <a:buNone/>
            </a:pPr>
            <a:r>
              <a:rPr lang="en-US" sz="1200" b="1" u="sng" dirty="0" smtClean="0"/>
              <a:t>T</a:t>
            </a:r>
            <a:r>
              <a:rPr lang="en-US" sz="1200" b="1" u="sng" dirty="0" smtClean="0"/>
              <a:t>he candle ritual will be very </a:t>
            </a:r>
          </a:p>
          <a:p>
            <a:pPr>
              <a:buNone/>
            </a:pPr>
            <a:r>
              <a:rPr lang="en-US" sz="1200" b="1" u="sng" dirty="0" smtClean="0"/>
              <a:t>Attractive in the pilgrimage</a:t>
            </a:r>
            <a:endParaRPr lang="en-US" sz="1200" b="1" u="sng" dirty="0" smtClean="0"/>
          </a:p>
        </p:txBody>
      </p:sp>
      <p:pic>
        <p:nvPicPr>
          <p:cNvPr id="6146" name="Picture 2"/>
          <p:cNvPicPr>
            <a:picLocks noChangeAspect="1" noChangeArrowheads="1"/>
          </p:cNvPicPr>
          <p:nvPr/>
        </p:nvPicPr>
        <p:blipFill>
          <a:blip r:embed="rId2" cstate="email"/>
          <a:srcRect/>
          <a:stretch>
            <a:fillRect/>
          </a:stretch>
        </p:blipFill>
        <p:spPr bwMode="auto">
          <a:xfrm>
            <a:off x="2971800" y="3733800"/>
            <a:ext cx="3454400" cy="1828800"/>
          </a:xfrm>
          <a:prstGeom prst="rect">
            <a:avLst/>
          </a:prstGeom>
          <a:noFill/>
          <a:ln w="9525">
            <a:noFill/>
            <a:miter lim="800000"/>
            <a:headEnd/>
            <a:tailEnd/>
          </a:ln>
          <a:effectLst/>
        </p:spPr>
      </p:pic>
      <p:sp>
        <p:nvSpPr>
          <p:cNvPr id="9" name="TextBox 8"/>
          <p:cNvSpPr txBox="1"/>
          <p:nvPr/>
        </p:nvSpPr>
        <p:spPr>
          <a:xfrm>
            <a:off x="381000" y="0"/>
            <a:ext cx="6318268" cy="523220"/>
          </a:xfrm>
          <a:prstGeom prst="rect">
            <a:avLst/>
          </a:prstGeom>
          <a:noFill/>
        </p:spPr>
        <p:txBody>
          <a:bodyPr wrap="none" rtlCol="0">
            <a:spAutoFit/>
          </a:bodyPr>
          <a:lstStyle/>
          <a:p>
            <a:r>
              <a:rPr lang="en-US" sz="2800" b="1" dirty="0" smtClean="0"/>
              <a:t>How to enjoy our life through </a:t>
            </a:r>
            <a:r>
              <a:rPr lang="en-US" sz="2800" b="1" dirty="0" err="1" smtClean="0"/>
              <a:t>Catholism</a:t>
            </a:r>
            <a:r>
              <a:rPr lang="en-US" sz="2800" b="1" dirty="0" smtClean="0"/>
              <a:t>?</a:t>
            </a:r>
            <a:endParaRPr lang="en-US" sz="2800" b="1" dirty="0"/>
          </a:p>
        </p:txBody>
      </p:sp>
      <p:sp>
        <p:nvSpPr>
          <p:cNvPr id="10" name="TextBox 9"/>
          <p:cNvSpPr txBox="1"/>
          <p:nvPr/>
        </p:nvSpPr>
        <p:spPr>
          <a:xfrm>
            <a:off x="76200" y="464403"/>
            <a:ext cx="9067800" cy="2554545"/>
          </a:xfrm>
          <a:prstGeom prst="rect">
            <a:avLst/>
          </a:prstGeom>
          <a:noFill/>
        </p:spPr>
        <p:txBody>
          <a:bodyPr wrap="square" rtlCol="0">
            <a:spAutoFit/>
          </a:bodyPr>
          <a:lstStyle/>
          <a:p>
            <a:r>
              <a:rPr lang="en-US" sz="1600" dirty="0" smtClean="0"/>
              <a:t>When we live in this world we develop interdependency. This will lead to enjoy happiness through</a:t>
            </a:r>
          </a:p>
          <a:p>
            <a:r>
              <a:rPr lang="en-US" sz="1600" dirty="0" smtClean="0"/>
              <a:t>hope or suffer (sorrow) leading to fear. Our religion consists of four major pillars. Our beliefs (The creed), Our Worship to God (Seven Sacrament), How we behave as catholic (Ten Commandments with Pardoning and Forgetting), How we establish connection with God (Our Father/Holy Mary/Saints). </a:t>
            </a:r>
            <a:r>
              <a:rPr lang="en-US" sz="1600" dirty="0" err="1" smtClean="0"/>
              <a:t>Catholism</a:t>
            </a:r>
            <a:r>
              <a:rPr lang="en-US" sz="1600" dirty="0" smtClean="0"/>
              <a:t> gives very simple practical methods to be happy by handing over your fears to Holy Mary by way of lighting candles, offering </a:t>
            </a:r>
            <a:r>
              <a:rPr lang="en-US" sz="1600" dirty="0" err="1" smtClean="0"/>
              <a:t>pettition</a:t>
            </a:r>
            <a:r>
              <a:rPr lang="en-US" sz="1600" dirty="0" smtClean="0"/>
              <a:t>. (If our catholic knows the correct concept, they will not go to </a:t>
            </a:r>
            <a:r>
              <a:rPr lang="en-US" sz="1600" dirty="0" err="1" smtClean="0"/>
              <a:t>forune</a:t>
            </a:r>
            <a:r>
              <a:rPr lang="en-US" sz="1600" dirty="0" smtClean="0"/>
              <a:t> tellers, see horoscope, neither refraining from auspicious time which will condition your life unnecessarily.</a:t>
            </a:r>
          </a:p>
          <a:p>
            <a:endParaRPr lang="en-US" sz="1600" dirty="0" smtClean="0"/>
          </a:p>
          <a:p>
            <a:r>
              <a:rPr lang="en-US" sz="1600" dirty="0" smtClean="0"/>
              <a:t>With the latest technology internet, many </a:t>
            </a:r>
            <a:r>
              <a:rPr lang="en-US" sz="1600" dirty="0" err="1" smtClean="0"/>
              <a:t>catholics</a:t>
            </a:r>
            <a:r>
              <a:rPr lang="en-US" sz="1600" dirty="0" smtClean="0"/>
              <a:t> (including non </a:t>
            </a:r>
            <a:r>
              <a:rPr lang="en-US" sz="1600" dirty="0" err="1" smtClean="0"/>
              <a:t>catholics</a:t>
            </a:r>
            <a:r>
              <a:rPr lang="en-US" sz="1600" dirty="0" smtClean="0"/>
              <a:t>) enjoy their life by handing over their fears by internet petition For example you can try </a:t>
            </a:r>
            <a:r>
              <a:rPr lang="en-US" sz="1400" dirty="0" smtClean="0">
                <a:hlinkClick r:id="rId3"/>
              </a:rPr>
              <a:t>www.rainbowinformation.com/maristsa/maryhome.html</a:t>
            </a:r>
            <a:r>
              <a:rPr lang="en-US" sz="1400" dirty="0" smtClean="0"/>
              <a:t>.</a:t>
            </a:r>
            <a:endParaRPr lang="en-US" sz="1400" dirty="0"/>
          </a:p>
        </p:txBody>
      </p:sp>
      <p:pic>
        <p:nvPicPr>
          <p:cNvPr id="5" name="Picture 1" descr="C:\Documents and Settings\Administrator\My Documents\My Pictures\Google Talk Received Images\Untitled-pandama new copy.jpg"/>
          <p:cNvPicPr>
            <a:picLocks noChangeAspect="1" noChangeArrowheads="1"/>
          </p:cNvPicPr>
          <p:nvPr/>
        </p:nvPicPr>
        <p:blipFill>
          <a:blip r:embed="rId4" cstate="email"/>
          <a:srcRect/>
          <a:stretch>
            <a:fillRect/>
          </a:stretch>
        </p:blipFill>
        <p:spPr bwMode="auto">
          <a:xfrm>
            <a:off x="0" y="3352800"/>
            <a:ext cx="2532419" cy="35147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for Sri Lanka Catholic Church…</a:t>
            </a:r>
            <a:endParaRPr lang="en-US" dirty="0"/>
          </a:p>
        </p:txBody>
      </p:sp>
      <p:sp>
        <p:nvSpPr>
          <p:cNvPr id="3" name="Content Placeholder 2"/>
          <p:cNvSpPr>
            <a:spLocks noGrp="1"/>
          </p:cNvSpPr>
          <p:nvPr>
            <p:ph idx="1"/>
          </p:nvPr>
        </p:nvSpPr>
        <p:spPr>
          <a:xfrm>
            <a:off x="457200" y="1600200"/>
            <a:ext cx="8229600" cy="5029199"/>
          </a:xfrm>
        </p:spPr>
        <p:txBody>
          <a:bodyPr>
            <a:normAutofit fontScale="92500"/>
          </a:bodyPr>
          <a:lstStyle/>
          <a:p>
            <a:pPr>
              <a:buNone/>
            </a:pPr>
            <a:r>
              <a:rPr lang="en-US" sz="2000" dirty="0" smtClean="0"/>
              <a:t>As Christian what we observe?</a:t>
            </a:r>
            <a:br>
              <a:rPr lang="en-US" sz="2000" dirty="0" smtClean="0"/>
            </a:br>
            <a:r>
              <a:rPr lang="en-US" sz="2000" dirty="0" smtClean="0"/>
              <a:t>Jesus Christ has not used sound systems at any of his sermons, neither he did not travel in motor vehicles!. The Christianity clearly shows, </a:t>
            </a:r>
            <a:r>
              <a:rPr lang="en-US" sz="2000" dirty="0" smtClean="0"/>
              <a:t>the application of latest technology, though </a:t>
            </a:r>
            <a:r>
              <a:rPr lang="en-US" sz="2000" dirty="0" smtClean="0"/>
              <a:t>Jesus did not facilitate with that kind of technology, to explain the good news of reaching </a:t>
            </a:r>
            <a:r>
              <a:rPr lang="en-US" sz="2000" dirty="0" smtClean="0"/>
              <a:t>happiness. </a:t>
            </a:r>
            <a:r>
              <a:rPr lang="en-US" sz="2000" dirty="0" smtClean="0"/>
              <a:t>We have to be </a:t>
            </a:r>
            <a:r>
              <a:rPr lang="en-US" sz="2000" dirty="0" smtClean="0"/>
              <a:t>Proactive! We experience the negative economical growth of our country due to non </a:t>
            </a:r>
            <a:r>
              <a:rPr lang="en-US" sz="2000" dirty="0" err="1" smtClean="0"/>
              <a:t>proactivenes</a:t>
            </a:r>
            <a:r>
              <a:rPr lang="en-US" sz="2000" dirty="0" smtClean="0"/>
              <a:t>. May be as catholic we are also responsible for that. Similarly as a religion catholic has to use the latest technology as shown clearly in </a:t>
            </a:r>
            <a:r>
              <a:rPr lang="en-US" sz="2000" dirty="0" smtClean="0"/>
              <a:t>the gospel. </a:t>
            </a:r>
            <a:r>
              <a:rPr lang="en-US" sz="2000" dirty="0" smtClean="0"/>
              <a:t>O</a:t>
            </a:r>
            <a:r>
              <a:rPr lang="en-US" sz="2000" dirty="0" smtClean="0"/>
              <a:t>therwise our </a:t>
            </a:r>
            <a:r>
              <a:rPr lang="en-US" sz="2000" dirty="0" err="1" smtClean="0"/>
              <a:t>catholics</a:t>
            </a:r>
            <a:r>
              <a:rPr lang="en-US" sz="2000" dirty="0" smtClean="0"/>
              <a:t> may not be enjoy their life through our religion though our churches are full </a:t>
            </a:r>
            <a:r>
              <a:rPr lang="en-US" sz="2000" dirty="0" smtClean="0"/>
              <a:t>of </a:t>
            </a:r>
            <a:r>
              <a:rPr lang="en-US" sz="2000" dirty="0" smtClean="0"/>
              <a:t>people</a:t>
            </a:r>
            <a:r>
              <a:rPr lang="en-US" sz="2000" dirty="0" smtClean="0"/>
              <a:t>.</a:t>
            </a:r>
          </a:p>
          <a:p>
            <a:pPr>
              <a:buNone/>
            </a:pPr>
            <a:r>
              <a:rPr lang="en-US" sz="2000" dirty="0" smtClean="0"/>
              <a:t>How far are we successful in introducing internet to our church or using </a:t>
            </a:r>
            <a:r>
              <a:rPr lang="en-US" sz="2000" dirty="0" err="1" smtClean="0"/>
              <a:t>sms</a:t>
            </a:r>
            <a:r>
              <a:rPr lang="en-US" sz="2000" dirty="0" smtClean="0"/>
              <a:t> to explain our religion to our catholic.</a:t>
            </a:r>
            <a:endParaRPr lang="en-US" sz="2000" dirty="0" smtClean="0"/>
          </a:p>
          <a:p>
            <a:pPr>
              <a:buNone/>
            </a:pPr>
            <a:r>
              <a:rPr lang="en-US" sz="2000" b="1" u="sng" dirty="0" smtClean="0"/>
              <a:t>Catholic TV channel</a:t>
            </a:r>
          </a:p>
          <a:p>
            <a:pPr>
              <a:buNone/>
            </a:pPr>
            <a:r>
              <a:rPr lang="en-US" sz="1700" dirty="0" smtClean="0">
                <a:hlinkClick r:id="rId2"/>
              </a:rPr>
              <a:t>www.catholictv.com</a:t>
            </a:r>
            <a:r>
              <a:rPr lang="en-US" sz="1700" dirty="0" smtClean="0"/>
              <a:t> , </a:t>
            </a:r>
            <a:r>
              <a:rPr lang="en-US" sz="1800" dirty="0" smtClean="0">
                <a:hlinkClick r:id="rId3"/>
              </a:rPr>
              <a:t>www.ewtn.com</a:t>
            </a:r>
            <a:r>
              <a:rPr lang="en-US" sz="1800" dirty="0" smtClean="0"/>
              <a:t>, </a:t>
            </a:r>
            <a:r>
              <a:rPr lang="en-US" sz="1800" dirty="0" smtClean="0">
                <a:hlinkClick r:id="rId4"/>
              </a:rPr>
              <a:t>www.cibtv.com</a:t>
            </a:r>
            <a:r>
              <a:rPr lang="en-US" sz="1800" dirty="0" smtClean="0"/>
              <a:t>, </a:t>
            </a:r>
            <a:r>
              <a:rPr lang="en-US" sz="1800" dirty="0" smtClean="0">
                <a:hlinkClick r:id="rId5"/>
              </a:rPr>
              <a:t>www.saltandlighttv.org</a:t>
            </a:r>
            <a:r>
              <a:rPr lang="en-US" sz="1800" dirty="0" smtClean="0"/>
              <a:t>, </a:t>
            </a:r>
            <a:r>
              <a:rPr lang="en-US" sz="1800" dirty="0" smtClean="0">
                <a:hlinkClick r:id="rId6"/>
              </a:rPr>
              <a:t>www.knxt.tv</a:t>
            </a:r>
            <a:r>
              <a:rPr lang="en-US" sz="1800" dirty="0" smtClean="0"/>
              <a:t> </a:t>
            </a:r>
            <a:endParaRPr lang="en-US" sz="1700" dirty="0" smtClean="0"/>
          </a:p>
          <a:p>
            <a:pPr>
              <a:buNone/>
            </a:pPr>
            <a:endParaRPr lang="en-US" sz="2000" dirty="0" smtClean="0"/>
          </a:p>
          <a:p>
            <a:pPr>
              <a:buNone/>
            </a:pPr>
            <a:r>
              <a:rPr lang="en-US" sz="2000" dirty="0" smtClean="0"/>
              <a:t>		</a:t>
            </a:r>
            <a:endParaRPr lang="en-US" sz="2000" dirty="0"/>
          </a:p>
        </p:txBody>
      </p:sp>
      <p:sp>
        <p:nvSpPr>
          <p:cNvPr id="6" name="Rectangle 5"/>
          <p:cNvSpPr/>
          <p:nvPr/>
        </p:nvSpPr>
        <p:spPr>
          <a:xfrm>
            <a:off x="5554106" y="6488668"/>
            <a:ext cx="3589894" cy="369332"/>
          </a:xfrm>
          <a:prstGeom prst="rect">
            <a:avLst/>
          </a:prstGeom>
        </p:spPr>
        <p:txBody>
          <a:bodyPr wrap="none">
            <a:spAutoFit/>
          </a:bodyPr>
          <a:lstStyle/>
          <a:p>
            <a:r>
              <a:rPr lang="en-US" dirty="0" smtClean="0"/>
              <a:t>How to popularize among Catholics..</a:t>
            </a:r>
            <a:endParaRPr lang="en-US" dirty="0"/>
          </a:p>
        </p:txBody>
      </p:sp>
      <p:pic>
        <p:nvPicPr>
          <p:cNvPr id="5122" name="Picture 2"/>
          <p:cNvPicPr>
            <a:picLocks noChangeAspect="1" noChangeArrowheads="1"/>
          </p:cNvPicPr>
          <p:nvPr/>
        </p:nvPicPr>
        <p:blipFill>
          <a:blip r:embed="rId7" cstate="email"/>
          <a:srcRect/>
          <a:stretch>
            <a:fillRect/>
          </a:stretch>
        </p:blipFill>
        <p:spPr bwMode="auto">
          <a:xfrm>
            <a:off x="838200" y="5887328"/>
            <a:ext cx="1066800" cy="804203"/>
          </a:xfrm>
          <a:prstGeom prst="rect">
            <a:avLst/>
          </a:prstGeom>
          <a:noFill/>
          <a:ln w="9525">
            <a:noFill/>
            <a:miter lim="800000"/>
            <a:headEnd/>
            <a:tailEnd/>
          </a:ln>
          <a:effectLst/>
        </p:spPr>
      </p:pic>
      <p:pic>
        <p:nvPicPr>
          <p:cNvPr id="5123" name="Picture 3"/>
          <p:cNvPicPr>
            <a:picLocks noChangeAspect="1" noChangeArrowheads="1"/>
          </p:cNvPicPr>
          <p:nvPr/>
        </p:nvPicPr>
        <p:blipFill>
          <a:blip r:embed="rId8" cstate="email"/>
          <a:srcRect/>
          <a:stretch>
            <a:fillRect/>
          </a:stretch>
        </p:blipFill>
        <p:spPr bwMode="auto">
          <a:xfrm>
            <a:off x="2514600" y="5823856"/>
            <a:ext cx="1219200" cy="870857"/>
          </a:xfrm>
          <a:prstGeom prst="rect">
            <a:avLst/>
          </a:prstGeom>
          <a:noFill/>
          <a:ln w="9525">
            <a:noFill/>
            <a:miter lim="800000"/>
            <a:headEnd/>
            <a:tailEnd/>
          </a:ln>
          <a:effectLst/>
        </p:spPr>
      </p:pic>
      <p:pic>
        <p:nvPicPr>
          <p:cNvPr id="5124" name="Picture 4"/>
          <p:cNvPicPr>
            <a:picLocks noChangeAspect="1" noChangeArrowheads="1"/>
          </p:cNvPicPr>
          <p:nvPr/>
        </p:nvPicPr>
        <p:blipFill>
          <a:blip r:embed="rId9" cstate="email"/>
          <a:srcRect/>
          <a:stretch>
            <a:fillRect/>
          </a:stretch>
        </p:blipFill>
        <p:spPr bwMode="auto">
          <a:xfrm>
            <a:off x="4114800" y="5791200"/>
            <a:ext cx="1030705" cy="955288"/>
          </a:xfrm>
          <a:prstGeom prst="rect">
            <a:avLst/>
          </a:prstGeom>
          <a:noFill/>
          <a:ln w="9525">
            <a:noFill/>
            <a:miter lim="800000"/>
            <a:headEnd/>
            <a:tailEnd/>
          </a:ln>
          <a:effectLst/>
        </p:spPr>
      </p:pic>
      <p:pic>
        <p:nvPicPr>
          <p:cNvPr id="5125" name="Picture 5"/>
          <p:cNvPicPr>
            <a:picLocks noChangeAspect="1" noChangeArrowheads="1"/>
          </p:cNvPicPr>
          <p:nvPr/>
        </p:nvPicPr>
        <p:blipFill>
          <a:blip r:embed="rId10" cstate="email"/>
          <a:srcRect/>
          <a:stretch>
            <a:fillRect/>
          </a:stretch>
        </p:blipFill>
        <p:spPr bwMode="auto">
          <a:xfrm>
            <a:off x="5820103" y="5791200"/>
            <a:ext cx="972207" cy="76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0"/>
            <a:ext cx="8702639" cy="523220"/>
          </a:xfrm>
          <a:prstGeom prst="rect">
            <a:avLst/>
          </a:prstGeom>
          <a:noFill/>
        </p:spPr>
        <p:txBody>
          <a:bodyPr wrap="none" rtlCol="0">
            <a:spAutoFit/>
          </a:bodyPr>
          <a:lstStyle/>
          <a:p>
            <a:r>
              <a:rPr lang="en-US" sz="2800" b="1" dirty="0" smtClean="0"/>
              <a:t>How far Catholic education influenced by IT and Internet.</a:t>
            </a:r>
            <a:endParaRPr lang="en-US" b="1" dirty="0"/>
          </a:p>
        </p:txBody>
      </p:sp>
      <p:sp>
        <p:nvSpPr>
          <p:cNvPr id="12" name="TextBox 11"/>
          <p:cNvSpPr txBox="1"/>
          <p:nvPr/>
        </p:nvSpPr>
        <p:spPr>
          <a:xfrm>
            <a:off x="0" y="4419600"/>
            <a:ext cx="7095597" cy="738664"/>
          </a:xfrm>
          <a:prstGeom prst="rect">
            <a:avLst/>
          </a:prstGeom>
          <a:noFill/>
        </p:spPr>
        <p:txBody>
          <a:bodyPr wrap="none" rtlCol="0">
            <a:spAutoFit/>
          </a:bodyPr>
          <a:lstStyle/>
          <a:p>
            <a:r>
              <a:rPr lang="en-US" sz="1400" dirty="0" smtClean="0">
                <a:hlinkClick r:id="rId2"/>
              </a:rPr>
              <a:t>www.marisstellacollege.net</a:t>
            </a:r>
            <a:r>
              <a:rPr lang="en-US" sz="1400" dirty="0" smtClean="0"/>
              <a:t> </a:t>
            </a:r>
            <a:r>
              <a:rPr lang="en-US" sz="1400" dirty="0" smtClean="0"/>
              <a:t>,</a:t>
            </a:r>
            <a:r>
              <a:rPr lang="en-US" sz="1400" dirty="0" smtClean="0">
                <a:hlinkClick r:id="rId3"/>
              </a:rPr>
              <a:t>www.demazenodcollege.net</a:t>
            </a:r>
            <a:r>
              <a:rPr lang="en-US" sz="1400" dirty="0" smtClean="0"/>
              <a:t>,</a:t>
            </a:r>
            <a:r>
              <a:rPr lang="en-US" sz="1400" dirty="0" smtClean="0">
                <a:hlinkClick r:id="rId4"/>
              </a:rPr>
              <a:t>www.holycrosscollegegampaha.com</a:t>
            </a:r>
            <a:r>
              <a:rPr lang="en-US" sz="1400" dirty="0" smtClean="0"/>
              <a:t>,</a:t>
            </a:r>
          </a:p>
          <a:p>
            <a:r>
              <a:rPr lang="en-US" sz="1400" dirty="0" smtClean="0">
                <a:hlinkClick r:id="rId5"/>
              </a:rPr>
              <a:t>www.avemariaconvent.com</a:t>
            </a:r>
            <a:r>
              <a:rPr lang="en-US" sz="1400" dirty="0" smtClean="0"/>
              <a:t>,</a:t>
            </a:r>
            <a:r>
              <a:rPr lang="en-US" sz="1400" dirty="0" smtClean="0">
                <a:hlinkClick r:id="rId6"/>
              </a:rPr>
              <a:t>www.avemariabolawalana.net</a:t>
            </a:r>
            <a:r>
              <a:rPr lang="en-US" sz="1400" dirty="0" smtClean="0"/>
              <a:t>,</a:t>
            </a:r>
            <a:r>
              <a:rPr lang="en-US" sz="1400" dirty="0" smtClean="0">
                <a:hlinkClick r:id="rId7"/>
              </a:rPr>
              <a:t>www.josephvazcollege.com</a:t>
            </a:r>
            <a:r>
              <a:rPr lang="en-US" sz="1400" dirty="0" smtClean="0"/>
              <a:t> </a:t>
            </a:r>
            <a:endParaRPr lang="en-US" sz="1400" dirty="0" smtClean="0"/>
          </a:p>
          <a:p>
            <a:endParaRPr lang="en-US" sz="1400" dirty="0"/>
          </a:p>
        </p:txBody>
      </p:sp>
      <p:sp>
        <p:nvSpPr>
          <p:cNvPr id="7" name="TextBox 6"/>
          <p:cNvSpPr txBox="1"/>
          <p:nvPr/>
        </p:nvSpPr>
        <p:spPr>
          <a:xfrm>
            <a:off x="228600" y="609600"/>
            <a:ext cx="8779391" cy="1200329"/>
          </a:xfrm>
          <a:prstGeom prst="rect">
            <a:avLst/>
          </a:prstGeom>
          <a:noFill/>
        </p:spPr>
        <p:txBody>
          <a:bodyPr wrap="none" rtlCol="0">
            <a:spAutoFit/>
          </a:bodyPr>
          <a:lstStyle/>
          <a:p>
            <a:r>
              <a:rPr lang="en-US" dirty="0" smtClean="0"/>
              <a:t>From certain catholic school website, now you can read the Saint of the day or you can visit </a:t>
            </a:r>
          </a:p>
          <a:p>
            <a:r>
              <a:rPr lang="en-US" dirty="0" err="1" smtClean="0"/>
              <a:t>Lourde</a:t>
            </a:r>
            <a:r>
              <a:rPr lang="en-US" dirty="0" smtClean="0"/>
              <a:t> grotto online. Also student can handover their Fears through their website going to </a:t>
            </a:r>
          </a:p>
          <a:p>
            <a:r>
              <a:rPr lang="en-US" dirty="0" err="1" smtClean="0"/>
              <a:t>lourde</a:t>
            </a:r>
            <a:r>
              <a:rPr lang="en-US" dirty="0" smtClean="0"/>
              <a:t> grotto in petition. Importance religion and sport events are being live broadcasted </a:t>
            </a:r>
          </a:p>
          <a:p>
            <a:r>
              <a:rPr lang="en-US" dirty="0" smtClean="0"/>
              <a:t>through their website.</a:t>
            </a:r>
            <a:endParaRPr lang="en-US" dirty="0"/>
          </a:p>
        </p:txBody>
      </p:sp>
      <p:sp>
        <p:nvSpPr>
          <p:cNvPr id="8" name="TextBox 7"/>
          <p:cNvSpPr txBox="1"/>
          <p:nvPr/>
        </p:nvSpPr>
        <p:spPr>
          <a:xfrm>
            <a:off x="0" y="4800600"/>
            <a:ext cx="9144000" cy="1384995"/>
          </a:xfrm>
          <a:prstGeom prst="rect">
            <a:avLst/>
          </a:prstGeom>
          <a:noFill/>
        </p:spPr>
        <p:txBody>
          <a:bodyPr wrap="square" rtlCol="0">
            <a:spAutoFit/>
          </a:bodyPr>
          <a:lstStyle/>
          <a:p>
            <a:r>
              <a:rPr lang="en-US" sz="1400" dirty="0" smtClean="0"/>
              <a:t>Certain schools introduce their welfare system for a better financial management. Certain schools have introduced complete data bank of parents and assign foster teacher to identify the students categories according to their way of the living. Most of the mothers have gone abroad. Some fathers are </a:t>
            </a:r>
            <a:r>
              <a:rPr lang="en-US" sz="1400" dirty="0" err="1" smtClean="0"/>
              <a:t>drunkers</a:t>
            </a:r>
            <a:r>
              <a:rPr lang="en-US" sz="1400" dirty="0" smtClean="0"/>
              <a:t>. </a:t>
            </a:r>
            <a:r>
              <a:rPr lang="en-US" sz="1400" dirty="0" err="1" smtClean="0"/>
              <a:t>Categorise</a:t>
            </a:r>
            <a:r>
              <a:rPr lang="en-US" sz="1400" dirty="0" smtClean="0"/>
              <a:t> them and provide the mental treatment is needed in present social system. Ex: Maris School “</a:t>
            </a:r>
            <a:r>
              <a:rPr lang="en-US" sz="1400" dirty="0" err="1" smtClean="0"/>
              <a:t>Sevilla</a:t>
            </a:r>
            <a:r>
              <a:rPr lang="en-US" sz="1400" dirty="0" smtClean="0"/>
              <a:t> Computer </a:t>
            </a:r>
            <a:r>
              <a:rPr lang="en-US" sz="1400" dirty="0" err="1" smtClean="0"/>
              <a:t>Programme</a:t>
            </a:r>
            <a:r>
              <a:rPr lang="en-US" sz="1400" dirty="0" smtClean="0"/>
              <a:t>”. Certain catholic schools are managing the teacher attendance and substitute the teachers. Ex: Teacher </a:t>
            </a:r>
            <a:r>
              <a:rPr lang="en-US" sz="1400" dirty="0" err="1" smtClean="0"/>
              <a:t>Robo</a:t>
            </a:r>
            <a:r>
              <a:rPr lang="en-US" sz="1400" dirty="0" smtClean="0"/>
              <a:t> at Ave Maria Convent, Negombo. </a:t>
            </a:r>
          </a:p>
          <a:p>
            <a:r>
              <a:rPr lang="en-US" sz="1400" dirty="0" smtClean="0"/>
              <a:t>Certain Catholic schools now under way to computerize the students’ daily attendance.</a:t>
            </a:r>
            <a:endParaRPr lang="en-US" sz="1400" dirty="0"/>
          </a:p>
        </p:txBody>
      </p:sp>
      <p:sp>
        <p:nvSpPr>
          <p:cNvPr id="9" name="TextBox 8"/>
          <p:cNvSpPr txBox="1"/>
          <p:nvPr/>
        </p:nvSpPr>
        <p:spPr>
          <a:xfrm>
            <a:off x="152400" y="6019800"/>
            <a:ext cx="9069278" cy="923330"/>
          </a:xfrm>
          <a:prstGeom prst="rect">
            <a:avLst/>
          </a:prstGeom>
          <a:noFill/>
        </p:spPr>
        <p:txBody>
          <a:bodyPr wrap="none" rtlCol="0">
            <a:spAutoFit/>
          </a:bodyPr>
          <a:lstStyle/>
          <a:p>
            <a:r>
              <a:rPr lang="en-US" dirty="0" smtClean="0"/>
              <a:t>We know if we don’t go for latest technology, we are more than 100,000 times inefficient than </a:t>
            </a:r>
          </a:p>
          <a:p>
            <a:r>
              <a:rPr lang="en-US" dirty="0" smtClean="0"/>
              <a:t>the immediate past technology. Our Religion subscribe to go for new technology.  </a:t>
            </a:r>
          </a:p>
          <a:p>
            <a:r>
              <a:rPr lang="en-US" dirty="0" smtClean="0"/>
              <a:t>Can catholic School be a catalyst in Sri Lanka?</a:t>
            </a:r>
            <a:endParaRPr lang="en-US" dirty="0"/>
          </a:p>
        </p:txBody>
      </p:sp>
      <p:pic>
        <p:nvPicPr>
          <p:cNvPr id="4097" name="Picture 1"/>
          <p:cNvPicPr>
            <a:picLocks noChangeAspect="1" noChangeArrowheads="1"/>
          </p:cNvPicPr>
          <p:nvPr/>
        </p:nvPicPr>
        <p:blipFill>
          <a:blip r:embed="rId8" cstate="email"/>
          <a:srcRect/>
          <a:stretch>
            <a:fillRect/>
          </a:stretch>
        </p:blipFill>
        <p:spPr bwMode="auto">
          <a:xfrm>
            <a:off x="2057400" y="1676400"/>
            <a:ext cx="4470400" cy="2743200"/>
          </a:xfrm>
          <a:prstGeom prst="rect">
            <a:avLst/>
          </a:prstGeom>
          <a:noFill/>
          <a:ln w="9525">
            <a:noFill/>
            <a:miter lim="800000"/>
            <a:headEnd/>
            <a:tailEnd/>
          </a:ln>
          <a:effectLst/>
        </p:spPr>
      </p:pic>
      <p:sp>
        <p:nvSpPr>
          <p:cNvPr id="13" name="Oval 12"/>
          <p:cNvSpPr/>
          <p:nvPr/>
        </p:nvSpPr>
        <p:spPr>
          <a:xfrm>
            <a:off x="3200400" y="3886200"/>
            <a:ext cx="1143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1600200" y="3200400"/>
            <a:ext cx="1524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7200" y="2895600"/>
            <a:ext cx="1669047" cy="369332"/>
          </a:xfrm>
          <a:prstGeom prst="rect">
            <a:avLst/>
          </a:prstGeom>
          <a:noFill/>
        </p:spPr>
        <p:txBody>
          <a:bodyPr wrap="none" rtlCol="0">
            <a:spAutoFit/>
          </a:bodyPr>
          <a:lstStyle/>
          <a:p>
            <a:r>
              <a:rPr lang="en-US" dirty="0" smtClean="0"/>
              <a:t>Saint of the Day</a:t>
            </a:r>
            <a:endParaRPr lang="en-US" dirty="0"/>
          </a:p>
        </p:txBody>
      </p:sp>
      <p:cxnSp>
        <p:nvCxnSpPr>
          <p:cNvPr id="17" name="Straight Arrow Connector 16"/>
          <p:cNvCxnSpPr/>
          <p:nvPr/>
        </p:nvCxnSpPr>
        <p:spPr>
          <a:xfrm rot="10800000" flipV="1">
            <a:off x="5486400" y="3276600"/>
            <a:ext cx="1447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4572000" y="3962400"/>
            <a:ext cx="1143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097973" y="2983468"/>
            <a:ext cx="3046027" cy="369332"/>
          </a:xfrm>
          <a:prstGeom prst="rect">
            <a:avLst/>
          </a:prstGeom>
          <a:noFill/>
        </p:spPr>
        <p:txBody>
          <a:bodyPr wrap="none" rtlCol="0">
            <a:spAutoFit/>
          </a:bodyPr>
          <a:lstStyle/>
          <a:p>
            <a:r>
              <a:rPr lang="en-US" dirty="0" smtClean="0"/>
              <a:t>Pray in front of Lourdes Grotto</a:t>
            </a:r>
            <a:endParaRPr lang="en-US" dirty="0"/>
          </a:p>
        </p:txBody>
      </p:sp>
      <p:cxnSp>
        <p:nvCxnSpPr>
          <p:cNvPr id="25" name="Straight Arrow Connector 24"/>
          <p:cNvCxnSpPr/>
          <p:nvPr/>
        </p:nvCxnSpPr>
        <p:spPr>
          <a:xfrm rot="10800000" flipV="1">
            <a:off x="5029200" y="2438400"/>
            <a:ext cx="16764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097973" y="2133600"/>
            <a:ext cx="1965603" cy="369332"/>
          </a:xfrm>
          <a:prstGeom prst="rect">
            <a:avLst/>
          </a:prstGeom>
          <a:noFill/>
        </p:spPr>
        <p:txBody>
          <a:bodyPr wrap="none" rtlCol="0">
            <a:spAutoFit/>
          </a:bodyPr>
          <a:lstStyle/>
          <a:p>
            <a:r>
              <a:rPr lang="en-US" dirty="0" smtClean="0"/>
              <a:t>Thought of the day</a:t>
            </a:r>
            <a:endParaRPr lang="en-US" dirty="0"/>
          </a:p>
        </p:txBody>
      </p:sp>
      <p:cxnSp>
        <p:nvCxnSpPr>
          <p:cNvPr id="27" name="Straight Arrow Connector 26"/>
          <p:cNvCxnSpPr/>
          <p:nvPr/>
        </p:nvCxnSpPr>
        <p:spPr>
          <a:xfrm>
            <a:off x="1600200" y="2286000"/>
            <a:ext cx="914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81000" y="1916668"/>
            <a:ext cx="1314014" cy="369332"/>
          </a:xfrm>
          <a:prstGeom prst="rect">
            <a:avLst/>
          </a:prstGeom>
          <a:noFill/>
        </p:spPr>
        <p:txBody>
          <a:bodyPr wrap="none" rtlCol="0">
            <a:spAutoFit/>
          </a:bodyPr>
          <a:lstStyle/>
          <a:p>
            <a:r>
              <a:rPr lang="en-US" dirty="0" smtClean="0"/>
              <a:t>Latest News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743200"/>
            <a:ext cx="7738657" cy="523220"/>
          </a:xfrm>
          <a:prstGeom prst="rect">
            <a:avLst/>
          </a:prstGeom>
          <a:noFill/>
        </p:spPr>
        <p:txBody>
          <a:bodyPr wrap="none" rtlCol="0">
            <a:spAutoFit/>
          </a:bodyPr>
          <a:lstStyle/>
          <a:p>
            <a:r>
              <a:rPr lang="en-US" sz="2800" b="1" dirty="0" smtClean="0"/>
              <a:t>Development </a:t>
            </a:r>
            <a:r>
              <a:rPr lang="en-US" sz="2800" b="1" dirty="0" smtClean="0"/>
              <a:t>with IT </a:t>
            </a:r>
            <a:r>
              <a:rPr lang="en-US" sz="2800" b="1" dirty="0" smtClean="0"/>
              <a:t>for Catholic Church, Sri Lanka</a:t>
            </a:r>
            <a:endParaRPr lang="en-US" b="1" dirty="0"/>
          </a:p>
        </p:txBody>
      </p:sp>
      <p:sp>
        <p:nvSpPr>
          <p:cNvPr id="5" name="TextBox 4"/>
          <p:cNvSpPr txBox="1"/>
          <p:nvPr/>
        </p:nvSpPr>
        <p:spPr>
          <a:xfrm>
            <a:off x="457200" y="3200400"/>
            <a:ext cx="8940396" cy="3785652"/>
          </a:xfrm>
          <a:prstGeom prst="rect">
            <a:avLst/>
          </a:prstGeom>
          <a:noFill/>
        </p:spPr>
        <p:txBody>
          <a:bodyPr wrap="none" rtlCol="0">
            <a:spAutoFit/>
          </a:bodyPr>
          <a:lstStyle/>
          <a:p>
            <a:r>
              <a:rPr lang="en-US" sz="2400" dirty="0" smtClean="0"/>
              <a:t>Computerizing data of baptism, marriages, death. </a:t>
            </a:r>
            <a:endParaRPr lang="en-US" sz="2400" dirty="0" smtClean="0"/>
          </a:p>
          <a:p>
            <a:r>
              <a:rPr lang="en-US" sz="2400" dirty="0" smtClean="0"/>
              <a:t>Develop the church website</a:t>
            </a:r>
          </a:p>
          <a:p>
            <a:r>
              <a:rPr lang="en-US" sz="2400" dirty="0" smtClean="0"/>
              <a:t>Online Thanksgiving </a:t>
            </a:r>
            <a:r>
              <a:rPr lang="en-US" sz="2400" dirty="0" smtClean="0"/>
              <a:t>and </a:t>
            </a:r>
            <a:r>
              <a:rPr lang="en-US" sz="2400" dirty="0" smtClean="0"/>
              <a:t>Online Petitions</a:t>
            </a:r>
            <a:endParaRPr lang="en-US" sz="2400" dirty="0" smtClean="0"/>
          </a:p>
          <a:p>
            <a:r>
              <a:rPr lang="en-US" sz="2400" dirty="0" smtClean="0"/>
              <a:t>Online </a:t>
            </a:r>
            <a:r>
              <a:rPr lang="en-US" sz="2400" dirty="0" smtClean="0"/>
              <a:t>Mass </a:t>
            </a:r>
            <a:r>
              <a:rPr lang="en-US" sz="2400" dirty="0" smtClean="0"/>
              <a:t>broadcasting specially on the feast day.</a:t>
            </a:r>
            <a:endParaRPr lang="en-US" sz="2400" dirty="0" smtClean="0"/>
          </a:p>
          <a:p>
            <a:r>
              <a:rPr lang="en-US" sz="2400" dirty="0" smtClean="0"/>
              <a:t>Online religious education similar to </a:t>
            </a:r>
            <a:r>
              <a:rPr lang="en-US" sz="2400" dirty="0" smtClean="0">
                <a:hlinkClick r:id="rId2"/>
              </a:rPr>
              <a:t>www.sinhalagospel.com</a:t>
            </a:r>
            <a:r>
              <a:rPr lang="en-US" sz="2400" dirty="0" smtClean="0"/>
              <a:t> </a:t>
            </a:r>
          </a:p>
          <a:p>
            <a:r>
              <a:rPr lang="en-US" sz="2400" dirty="0" smtClean="0"/>
              <a:t>Online hymns broadcasting with triple play. (singing, supporting video,</a:t>
            </a:r>
          </a:p>
          <a:p>
            <a:r>
              <a:rPr lang="en-US" sz="2400" dirty="0" smtClean="0"/>
              <a:t>Lyrics and musical notes)</a:t>
            </a:r>
          </a:p>
          <a:p>
            <a:r>
              <a:rPr lang="en-US" sz="2400" dirty="0" smtClean="0"/>
              <a:t>Disseminate </a:t>
            </a:r>
            <a:r>
              <a:rPr lang="en-US" sz="2400" dirty="0" smtClean="0"/>
              <a:t>the </a:t>
            </a:r>
            <a:r>
              <a:rPr lang="en-US" sz="2400" dirty="0" smtClean="0"/>
              <a:t>Holy Word through email and </a:t>
            </a:r>
            <a:r>
              <a:rPr lang="en-US" sz="2400" dirty="0" smtClean="0"/>
              <a:t>SMS.</a:t>
            </a:r>
          </a:p>
          <a:p>
            <a:r>
              <a:rPr lang="en-US" sz="2400" dirty="0" smtClean="0"/>
              <a:t>The above development are not very cost involve. Every day it is </a:t>
            </a:r>
          </a:p>
          <a:p>
            <a:r>
              <a:rPr lang="en-US" sz="2400" dirty="0" smtClean="0"/>
              <a:t>becoming cheap. May be this seminar will enlighten you how to use.</a:t>
            </a:r>
            <a:endParaRPr lang="en-US" sz="2400" dirty="0"/>
          </a:p>
        </p:txBody>
      </p:sp>
      <p:sp>
        <p:nvSpPr>
          <p:cNvPr id="6" name="TextBox 5"/>
          <p:cNvSpPr txBox="1"/>
          <p:nvPr/>
        </p:nvSpPr>
        <p:spPr>
          <a:xfrm>
            <a:off x="152400" y="0"/>
            <a:ext cx="6266716" cy="523220"/>
          </a:xfrm>
          <a:prstGeom prst="rect">
            <a:avLst/>
          </a:prstGeom>
          <a:noFill/>
        </p:spPr>
        <p:txBody>
          <a:bodyPr wrap="none" rtlCol="0">
            <a:spAutoFit/>
          </a:bodyPr>
          <a:lstStyle/>
          <a:p>
            <a:r>
              <a:rPr lang="en-US" sz="2800" b="1" dirty="0" smtClean="0"/>
              <a:t>Application of IT to the Catholic Church…</a:t>
            </a:r>
            <a:endParaRPr lang="en-US" sz="2800" b="1" dirty="0"/>
          </a:p>
        </p:txBody>
      </p:sp>
      <p:sp>
        <p:nvSpPr>
          <p:cNvPr id="7" name="TextBox 6"/>
          <p:cNvSpPr txBox="1"/>
          <p:nvPr/>
        </p:nvSpPr>
        <p:spPr>
          <a:xfrm>
            <a:off x="381000" y="685800"/>
            <a:ext cx="8641083" cy="2308324"/>
          </a:xfrm>
          <a:prstGeom prst="rect">
            <a:avLst/>
          </a:prstGeom>
          <a:noFill/>
        </p:spPr>
        <p:txBody>
          <a:bodyPr wrap="none" rtlCol="0">
            <a:spAutoFit/>
          </a:bodyPr>
          <a:lstStyle/>
          <a:p>
            <a:r>
              <a:rPr lang="en-US" dirty="0" smtClean="0"/>
              <a:t>Catholic church set to be one of the efficient management system in the world. We </a:t>
            </a:r>
          </a:p>
          <a:p>
            <a:r>
              <a:rPr lang="en-US" dirty="0" smtClean="0"/>
              <a:t>Documented marriages, baptism, death and reception of holy sacrament. In the modern </a:t>
            </a:r>
          </a:p>
          <a:p>
            <a:r>
              <a:rPr lang="en-US" dirty="0" smtClean="0"/>
              <a:t>era , the information can be stored in a very little volume of storage and can be accessible </a:t>
            </a:r>
          </a:p>
          <a:p>
            <a:r>
              <a:rPr lang="en-US" dirty="0" smtClean="0"/>
              <a:t>With various data grouping. So that guidance and support can be extended through</a:t>
            </a:r>
          </a:p>
          <a:p>
            <a:r>
              <a:rPr lang="en-US" dirty="0" smtClean="0"/>
              <a:t>The catholic principle to the needy people. This will make our devotees more confidence</a:t>
            </a:r>
          </a:p>
          <a:p>
            <a:r>
              <a:rPr lang="en-US" dirty="0" smtClean="0"/>
              <a:t>To extend the real happiness which our </a:t>
            </a:r>
            <a:r>
              <a:rPr lang="en-US" dirty="0" err="1" smtClean="0"/>
              <a:t>Heavnly</a:t>
            </a:r>
            <a:r>
              <a:rPr lang="en-US" dirty="0" smtClean="0"/>
              <a:t> Father given us. </a:t>
            </a:r>
          </a:p>
          <a:p>
            <a:r>
              <a:rPr lang="en-US" dirty="0" smtClean="0"/>
              <a:t>Hence Computerizing the data of each parish with regard to following aspect are of very</a:t>
            </a:r>
          </a:p>
          <a:p>
            <a:r>
              <a:rPr lang="en-US" dirty="0" smtClean="0"/>
              <a:t>Important.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Conclusion</a:t>
            </a:r>
            <a:r>
              <a:rPr lang="en-US" dirty="0" smtClean="0"/>
              <a:t>…</a:t>
            </a:r>
            <a:br>
              <a:rPr lang="en-US" dirty="0" smtClean="0"/>
            </a:br>
            <a:r>
              <a:rPr lang="en-US" sz="3600" dirty="0" smtClean="0"/>
              <a:t>Why Catholic church has to go for IT and Internet</a:t>
            </a:r>
            <a:r>
              <a:rPr lang="en-US" sz="4000" dirty="0" smtClean="0"/>
              <a:t/>
            </a:r>
            <a:br>
              <a:rPr lang="en-US" sz="4000" dirty="0" smtClean="0"/>
            </a:br>
            <a:r>
              <a:rPr lang="en-US" sz="2700" dirty="0" smtClean="0"/>
              <a:t>Catholic Church has identified the need to use the latest technology even from Vatican 2</a:t>
            </a:r>
            <a:endParaRPr lang="en-US" sz="2700" dirty="0"/>
          </a:p>
        </p:txBody>
      </p:sp>
      <p:sp>
        <p:nvSpPr>
          <p:cNvPr id="3" name="Content Placeholder 2"/>
          <p:cNvSpPr>
            <a:spLocks noGrp="1"/>
          </p:cNvSpPr>
          <p:nvPr>
            <p:ph idx="1"/>
          </p:nvPr>
        </p:nvSpPr>
        <p:spPr>
          <a:xfrm>
            <a:off x="457200" y="1524000"/>
            <a:ext cx="8229600" cy="4525963"/>
          </a:xfrm>
        </p:spPr>
        <p:txBody>
          <a:bodyPr>
            <a:noAutofit/>
          </a:bodyPr>
          <a:lstStyle/>
          <a:p>
            <a:pPr>
              <a:buNone/>
            </a:pPr>
            <a:r>
              <a:rPr lang="en-US" sz="1800" dirty="0" smtClean="0"/>
              <a:t>' </a:t>
            </a:r>
            <a:r>
              <a:rPr lang="en-US" sz="2000" b="1" u="sng" dirty="0" smtClean="0"/>
              <a:t>Inter </a:t>
            </a:r>
            <a:r>
              <a:rPr lang="en-US" sz="2000" b="1" u="sng" dirty="0" err="1" smtClean="0"/>
              <a:t>Mirifica</a:t>
            </a:r>
            <a:r>
              <a:rPr lang="en-US" sz="2000" b="1" u="sng" dirty="0" smtClean="0"/>
              <a:t> </a:t>
            </a:r>
            <a:r>
              <a:rPr lang="en-US" sz="1800" dirty="0" smtClean="0"/>
              <a:t/>
            </a:r>
            <a:br>
              <a:rPr lang="en-US" sz="1800" dirty="0" smtClean="0"/>
            </a:br>
            <a:r>
              <a:rPr lang="en-US" sz="1800" dirty="0" smtClean="0"/>
              <a:t>The second </a:t>
            </a:r>
            <a:r>
              <a:rPr lang="en-US" sz="1800" dirty="0" err="1" smtClean="0"/>
              <a:t>vatican</a:t>
            </a:r>
            <a:r>
              <a:rPr lang="en-US" sz="1800" dirty="0" smtClean="0"/>
              <a:t> council, in a decree on social communications called 'Inter </a:t>
            </a:r>
            <a:r>
              <a:rPr lang="en-US" sz="1800" dirty="0" err="1" smtClean="0"/>
              <a:t>Mirifica</a:t>
            </a:r>
            <a:r>
              <a:rPr lang="en-US" sz="1800" dirty="0" smtClean="0"/>
              <a:t>', specifically identified the press, cinema, radio, and TV, as means of communication which of their nature can reach and influence not merely single individuals but the very masses and even the whole of human society. It further gives very specific directions for each member of the church - lay people and members of the clergy alike - to participate in spreading the Gospel message of Jesus Christ through the media. </a:t>
            </a:r>
          </a:p>
          <a:p>
            <a:pPr>
              <a:buNone/>
            </a:pPr>
            <a:r>
              <a:rPr lang="en-US" sz="1800" b="1" u="sng" dirty="0" smtClean="0"/>
              <a:t>Blessed John Paul 2 last apostolic letter</a:t>
            </a:r>
            <a:r>
              <a:rPr lang="en-US" sz="1800" dirty="0" smtClean="0"/>
              <a:t/>
            </a:r>
            <a:br>
              <a:rPr lang="en-US" sz="1800" dirty="0" smtClean="0"/>
            </a:br>
            <a:r>
              <a:rPr lang="en-US" sz="1800" dirty="0" smtClean="0"/>
              <a:t> At the 40th anniversary of the paper ' Inter </a:t>
            </a:r>
            <a:r>
              <a:rPr lang="en-US" sz="1800" dirty="0" err="1" smtClean="0"/>
              <a:t>Mirifica</a:t>
            </a:r>
            <a:r>
              <a:rPr lang="en-US" sz="1800" dirty="0" smtClean="0"/>
              <a:t>‘ </a:t>
            </a:r>
            <a:r>
              <a:rPr lang="en-US" sz="1800" dirty="0" smtClean="0"/>
              <a:t>'The Rapid Development' (2005) </a:t>
            </a:r>
            <a:r>
              <a:rPr lang="en-US" sz="1800" dirty="0" smtClean="0"/>
              <a:t>JP2 spoke </a:t>
            </a:r>
            <a:r>
              <a:rPr lang="en-US" sz="1800" dirty="0" smtClean="0"/>
              <a:t>about the potential of internet. </a:t>
            </a:r>
            <a:r>
              <a:rPr lang="en-US" sz="1800" dirty="0" smtClean="0"/>
              <a:t>It says ' New technologies in particular create further opportunities for communication understood as the service to the pastoral government and </a:t>
            </a:r>
            <a:r>
              <a:rPr lang="en-US" sz="1800" dirty="0" err="1" smtClean="0"/>
              <a:t>organisations</a:t>
            </a:r>
            <a:r>
              <a:rPr lang="en-US" sz="1800" dirty="0" smtClean="0"/>
              <a:t> of the different task of the </a:t>
            </a:r>
            <a:r>
              <a:rPr lang="en-US" sz="1800" dirty="0" err="1" smtClean="0"/>
              <a:t>christian</a:t>
            </a:r>
            <a:r>
              <a:rPr lang="en-US" sz="1800" dirty="0" smtClean="0"/>
              <a:t> community. One clear example today is how the internet not only provides resources for more information but habituate persons to interactive communication.....Do not be afraid of new technologies! These rank among the </a:t>
            </a:r>
            <a:r>
              <a:rPr lang="en-US" sz="1800" dirty="0" err="1" smtClean="0"/>
              <a:t>marvellous</a:t>
            </a:r>
            <a:r>
              <a:rPr lang="en-US" sz="1800" dirty="0" smtClean="0"/>
              <a:t> things- Inter </a:t>
            </a:r>
            <a:r>
              <a:rPr lang="en-US" sz="1800" dirty="0" err="1" smtClean="0"/>
              <a:t>Mirifica</a:t>
            </a:r>
            <a:r>
              <a:rPr lang="en-US" sz="1800" dirty="0" smtClean="0"/>
              <a:t>'- which God has placed at our disposal to discover, to use and to make known the truth, also the truth about our dignity and about our destiny as his children, heirs of his eternal kingdom.'</a:t>
            </a: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Point of Caution…</a:t>
            </a:r>
            <a:endParaRPr lang="en-US" dirty="0"/>
          </a:p>
        </p:txBody>
      </p:sp>
      <p:sp>
        <p:nvSpPr>
          <p:cNvPr id="3" name="Content Placeholder 2"/>
          <p:cNvSpPr>
            <a:spLocks noGrp="1"/>
          </p:cNvSpPr>
          <p:nvPr>
            <p:ph idx="1"/>
          </p:nvPr>
        </p:nvSpPr>
        <p:spPr>
          <a:xfrm>
            <a:off x="-152400" y="304800"/>
            <a:ext cx="9296400" cy="2438400"/>
          </a:xfrm>
        </p:spPr>
        <p:txBody>
          <a:bodyPr>
            <a:normAutofit/>
          </a:bodyPr>
          <a:lstStyle/>
          <a:p>
            <a:pPr>
              <a:buNone/>
            </a:pPr>
            <a:r>
              <a:rPr lang="en-US" sz="2400" b="1" dirty="0" smtClean="0"/>
              <a:t>Important to know</a:t>
            </a:r>
            <a:r>
              <a:rPr lang="en-US" sz="2000" dirty="0" smtClean="0"/>
              <a:t/>
            </a:r>
            <a:br>
              <a:rPr lang="en-US" sz="2000" dirty="0" smtClean="0"/>
            </a:br>
            <a:r>
              <a:rPr lang="en-US" sz="2800" dirty="0" smtClean="0">
                <a:solidFill>
                  <a:srgbClr val="FF0000"/>
                </a:solidFill>
              </a:rPr>
              <a:t>Blessed JP2 may not have understood how these new advances in communication worked, but he certainly saw the potential for their use in evangelization</a:t>
            </a:r>
            <a:r>
              <a:rPr lang="en-US" sz="2800" dirty="0" smtClean="0">
                <a:solidFill>
                  <a:srgbClr val="FF0000"/>
                </a:solidFill>
              </a:rPr>
              <a:t>.</a:t>
            </a:r>
          </a:p>
          <a:p>
            <a:pPr>
              <a:buNone/>
            </a:pPr>
            <a:r>
              <a:rPr lang="en-US" sz="2800" dirty="0" smtClean="0"/>
              <a:t>.  </a:t>
            </a:r>
            <a:endParaRPr lang="en-US" sz="2000" dirty="0" smtClean="0"/>
          </a:p>
          <a:p>
            <a:pPr>
              <a:buNone/>
            </a:pPr>
            <a:endParaRPr lang="en-US" sz="2000" dirty="0" smtClean="0"/>
          </a:p>
        </p:txBody>
      </p:sp>
      <p:sp>
        <p:nvSpPr>
          <p:cNvPr id="4" name="Rectangle 3"/>
          <p:cNvSpPr/>
          <p:nvPr/>
        </p:nvSpPr>
        <p:spPr>
          <a:xfrm>
            <a:off x="1066800" y="6150114"/>
            <a:ext cx="6629400" cy="707886"/>
          </a:xfrm>
          <a:prstGeom prst="rect">
            <a:avLst/>
          </a:prstGeom>
        </p:spPr>
        <p:txBody>
          <a:bodyPr wrap="square">
            <a:spAutoFit/>
          </a:bodyPr>
          <a:lstStyle/>
          <a:p>
            <a:r>
              <a:rPr lang="en-US" sz="4000" b="1" dirty="0" smtClean="0"/>
              <a:t>        God </a:t>
            </a:r>
            <a:r>
              <a:rPr lang="en-US" sz="4000" b="1" dirty="0" smtClean="0"/>
              <a:t>Bless </a:t>
            </a:r>
            <a:r>
              <a:rPr lang="en-US" sz="4000" b="1" dirty="0" smtClean="0"/>
              <a:t>Sri Lanka!</a:t>
            </a:r>
            <a:endParaRPr lang="en-US" sz="4000" b="1" dirty="0"/>
          </a:p>
        </p:txBody>
      </p:sp>
      <p:pic>
        <p:nvPicPr>
          <p:cNvPr id="3074" name="Picture 2" descr="http://farm1.static.flickr.com/62/199204624_18256175bc.jpg"/>
          <p:cNvPicPr>
            <a:picLocks noChangeAspect="1" noChangeArrowheads="1"/>
          </p:cNvPicPr>
          <p:nvPr/>
        </p:nvPicPr>
        <p:blipFill>
          <a:blip r:embed="rId2" cstate="email"/>
          <a:srcRect/>
          <a:stretch>
            <a:fillRect/>
          </a:stretch>
        </p:blipFill>
        <p:spPr bwMode="auto">
          <a:xfrm>
            <a:off x="2667000" y="2057401"/>
            <a:ext cx="3276600" cy="2209800"/>
          </a:xfrm>
          <a:prstGeom prst="rect">
            <a:avLst/>
          </a:prstGeom>
          <a:noFill/>
        </p:spPr>
      </p:pic>
      <p:sp>
        <p:nvSpPr>
          <p:cNvPr id="6" name="Rectangle 5"/>
          <p:cNvSpPr/>
          <p:nvPr/>
        </p:nvSpPr>
        <p:spPr>
          <a:xfrm>
            <a:off x="0" y="4168676"/>
            <a:ext cx="9220200" cy="2308324"/>
          </a:xfrm>
          <a:prstGeom prst="rect">
            <a:avLst/>
          </a:prstGeom>
        </p:spPr>
        <p:txBody>
          <a:bodyPr wrap="square">
            <a:spAutoFit/>
          </a:bodyPr>
          <a:lstStyle/>
          <a:p>
            <a:pPr>
              <a:buNone/>
            </a:pPr>
            <a:r>
              <a:rPr lang="en-US" dirty="0" smtClean="0"/>
              <a:t>Similarly don’t be afraid about new technology to be applied to your own pastoral work. Don’t try to study what is happening in the technology. i.e. engineering. But use the technology for our happiness. Don’t refrain of using IT and Internet because of Pornography. Pornography introduce fear for not to use internet. When you think about the vast development that you can reach from internet, the pornography count only less than 0.001%. We should explain and train our </a:t>
            </a:r>
            <a:r>
              <a:rPr lang="en-US" dirty="0" err="1" smtClean="0"/>
              <a:t>catholics</a:t>
            </a:r>
            <a:r>
              <a:rPr lang="en-US" dirty="0" smtClean="0"/>
              <a:t> how to have self control similar to our religious practices with regard to pornography. </a:t>
            </a:r>
          </a:p>
          <a:p>
            <a:pPr>
              <a:buNone/>
            </a:pPr>
            <a:r>
              <a:rPr lang="en-US" dirty="0" smtClean="0"/>
              <a:t>Student has to be told what will happen for them if they use Pornography. (Mental disorder) We should advice parent , not to watch pornography by themselves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6800" cy="838200"/>
          </a:xfrm>
        </p:spPr>
        <p:txBody>
          <a:bodyPr>
            <a:noAutofit/>
          </a:bodyPr>
          <a:lstStyle/>
          <a:p>
            <a:pPr algn="l"/>
            <a:r>
              <a:rPr lang="en-US" sz="3600" b="1" dirty="0" smtClean="0">
                <a:solidFill>
                  <a:srgbClr val="0070C0"/>
                </a:solidFill>
              </a:rPr>
              <a:t>A</a:t>
            </a:r>
            <a:r>
              <a:rPr lang="en-US" sz="3600" b="1" cap="none" dirty="0" smtClean="0">
                <a:solidFill>
                  <a:srgbClr val="0070C0"/>
                </a:solidFill>
              </a:rPr>
              <a:t>bout</a:t>
            </a:r>
            <a:r>
              <a:rPr lang="en-US" sz="3600" b="1" dirty="0" smtClean="0">
                <a:solidFill>
                  <a:srgbClr val="0070C0"/>
                </a:solidFill>
              </a:rPr>
              <a:t> C</a:t>
            </a:r>
            <a:r>
              <a:rPr lang="en-US" sz="3600" b="1" cap="none" dirty="0" smtClean="0">
                <a:solidFill>
                  <a:srgbClr val="0070C0"/>
                </a:solidFill>
              </a:rPr>
              <a:t>hristie</a:t>
            </a:r>
            <a:r>
              <a:rPr lang="en-US" sz="3600" b="1" dirty="0" smtClean="0">
                <a:solidFill>
                  <a:srgbClr val="0070C0"/>
                </a:solidFill>
              </a:rPr>
              <a:t> </a:t>
            </a:r>
            <a:r>
              <a:rPr lang="en-US" sz="3600" b="1" cap="none" dirty="0" err="1" smtClean="0">
                <a:solidFill>
                  <a:srgbClr val="0070C0"/>
                </a:solidFill>
              </a:rPr>
              <a:t>Alwis</a:t>
            </a:r>
            <a:r>
              <a:rPr lang="en-US" sz="3600" b="1" cap="none" dirty="0" smtClean="0">
                <a:solidFill>
                  <a:srgbClr val="0070C0"/>
                </a:solidFill>
              </a:rPr>
              <a:t>, </a:t>
            </a:r>
            <a:br>
              <a:rPr lang="en-US" sz="3600" b="1" cap="none" dirty="0" smtClean="0">
                <a:solidFill>
                  <a:srgbClr val="0070C0"/>
                </a:solidFill>
              </a:rPr>
            </a:br>
            <a:r>
              <a:rPr lang="en-US" sz="2400" b="1" cap="none" dirty="0" smtClean="0">
                <a:solidFill>
                  <a:srgbClr val="0070C0"/>
                </a:solidFill>
                <a:hlinkClick r:id="rId2"/>
              </a:rPr>
              <a:t>www.christiealwis.com</a:t>
            </a:r>
            <a:r>
              <a:rPr lang="en-US" sz="2400" b="1" cap="none" dirty="0" smtClean="0">
                <a:solidFill>
                  <a:srgbClr val="0070C0"/>
                </a:solidFill>
              </a:rPr>
              <a:t/>
            </a:r>
            <a:br>
              <a:rPr lang="en-US" sz="2400" b="1" cap="none" dirty="0" smtClean="0">
                <a:solidFill>
                  <a:srgbClr val="0070C0"/>
                </a:solidFill>
              </a:rPr>
            </a:br>
            <a:r>
              <a:rPr lang="en-US" sz="2400" b="1" dirty="0" smtClean="0">
                <a:solidFill>
                  <a:srgbClr val="0070C0"/>
                </a:solidFill>
              </a:rPr>
              <a:t>0777748444, christie@christiealwis.com</a:t>
            </a:r>
            <a:endParaRPr lang="en-US" sz="3600" cap="none" dirty="0"/>
          </a:p>
        </p:txBody>
      </p:sp>
      <p:sp>
        <p:nvSpPr>
          <p:cNvPr id="3" name="Content Placeholder 2"/>
          <p:cNvSpPr>
            <a:spLocks noGrp="1"/>
          </p:cNvSpPr>
          <p:nvPr>
            <p:ph idx="1"/>
          </p:nvPr>
        </p:nvSpPr>
        <p:spPr>
          <a:xfrm>
            <a:off x="457200" y="1219200"/>
            <a:ext cx="8534400" cy="5715000"/>
          </a:xfrm>
        </p:spPr>
        <p:txBody>
          <a:bodyPr>
            <a:noAutofit/>
          </a:bodyPr>
          <a:lstStyle/>
          <a:p>
            <a:r>
              <a:rPr lang="en-US" sz="1800" b="1" dirty="0" smtClean="0">
                <a:solidFill>
                  <a:srgbClr val="FF0000"/>
                </a:solidFill>
              </a:rPr>
              <a:t>Christie </a:t>
            </a:r>
            <a:r>
              <a:rPr lang="en-US" sz="1800" b="1" dirty="0" err="1" smtClean="0">
                <a:solidFill>
                  <a:srgbClr val="FF0000"/>
                </a:solidFill>
              </a:rPr>
              <a:t>Alwis</a:t>
            </a:r>
            <a:r>
              <a:rPr lang="en-US" sz="1800" b="1" dirty="0" smtClean="0">
                <a:solidFill>
                  <a:srgbClr val="FF0000"/>
                </a:solidFill>
              </a:rPr>
              <a:t>, </a:t>
            </a:r>
            <a:r>
              <a:rPr lang="en-US" sz="1800" b="1" dirty="0" smtClean="0">
                <a:solidFill>
                  <a:srgbClr val="002060"/>
                </a:solidFill>
              </a:rPr>
              <a:t>is a professional engineer, who has worked in telecom industry for more than 33 years, both in </a:t>
            </a:r>
            <a:r>
              <a:rPr lang="en-US" sz="1800" b="1" dirty="0" err="1" smtClean="0">
                <a:solidFill>
                  <a:srgbClr val="002060"/>
                </a:solidFill>
              </a:rPr>
              <a:t>Srilanka</a:t>
            </a:r>
            <a:r>
              <a:rPr lang="en-US" sz="1800" b="1" dirty="0" smtClean="0">
                <a:solidFill>
                  <a:srgbClr val="002060"/>
                </a:solidFill>
              </a:rPr>
              <a:t> &amp; abroad. </a:t>
            </a:r>
            <a:r>
              <a:rPr lang="en-US" sz="1800" b="1" dirty="0" smtClean="0">
                <a:solidFill>
                  <a:srgbClr val="FF0000"/>
                </a:solidFill>
              </a:rPr>
              <a:t>Currently he is a visiting lecturer for Communication &amp; Computer Engineering to Universities of </a:t>
            </a:r>
            <a:r>
              <a:rPr lang="en-US" sz="1800" b="1" dirty="0" err="1" smtClean="0">
                <a:solidFill>
                  <a:srgbClr val="FF0000"/>
                </a:solidFill>
              </a:rPr>
              <a:t>Moratuwa</a:t>
            </a:r>
            <a:r>
              <a:rPr lang="en-US" sz="1800" b="1" dirty="0" smtClean="0">
                <a:solidFill>
                  <a:srgbClr val="FF0000"/>
                </a:solidFill>
              </a:rPr>
              <a:t> &amp; </a:t>
            </a:r>
            <a:r>
              <a:rPr lang="en-US" sz="1800" b="1" dirty="0" err="1" smtClean="0">
                <a:solidFill>
                  <a:srgbClr val="FF0000"/>
                </a:solidFill>
              </a:rPr>
              <a:t>Sabaragamuwa</a:t>
            </a:r>
            <a:r>
              <a:rPr lang="en-US" sz="1800" b="1" dirty="0" smtClean="0">
                <a:solidFill>
                  <a:srgbClr val="FF0000"/>
                </a:solidFill>
              </a:rPr>
              <a:t>.</a:t>
            </a:r>
            <a:r>
              <a:rPr lang="en-US" sz="1800" b="1" dirty="0" smtClean="0">
                <a:solidFill>
                  <a:srgbClr val="002060"/>
                </a:solidFill>
              </a:rPr>
              <a:t> He is the Chairman of Claire Information (</a:t>
            </a:r>
            <a:r>
              <a:rPr lang="en-US" sz="1800" b="1" dirty="0" err="1" smtClean="0">
                <a:solidFill>
                  <a:srgbClr val="002060"/>
                </a:solidFill>
              </a:rPr>
              <a:t>Pvt</a:t>
            </a:r>
            <a:r>
              <a:rPr lang="en-US" sz="1800" b="1" dirty="0" smtClean="0">
                <a:solidFill>
                  <a:srgbClr val="002060"/>
                </a:solidFill>
              </a:rPr>
              <a:t>) Ltd, a company specialized in computer related activities such as web, software development &amp; ICT training. He has developed many school web sites, specializing to disseminate </a:t>
            </a:r>
            <a:r>
              <a:rPr lang="en-US" sz="1800" b="1" dirty="0" err="1" smtClean="0">
                <a:solidFill>
                  <a:srgbClr val="002060"/>
                </a:solidFill>
              </a:rPr>
              <a:t>Catholism</a:t>
            </a:r>
            <a:r>
              <a:rPr lang="en-US" sz="1800" b="1" dirty="0" smtClean="0">
                <a:solidFill>
                  <a:srgbClr val="002060"/>
                </a:solidFill>
              </a:rPr>
              <a:t> thro the modern technology.</a:t>
            </a:r>
          </a:p>
          <a:p>
            <a:endParaRPr lang="en-US" sz="1800" b="1" dirty="0" smtClean="0">
              <a:solidFill>
                <a:srgbClr val="002060"/>
              </a:solidFill>
            </a:endParaRPr>
          </a:p>
          <a:p>
            <a:r>
              <a:rPr lang="en-US" sz="1800" b="1" dirty="0" smtClean="0">
                <a:solidFill>
                  <a:srgbClr val="002060"/>
                </a:solidFill>
              </a:rPr>
              <a:t>To study the religion in </a:t>
            </a:r>
            <a:r>
              <a:rPr lang="en-US" sz="1800" b="1" dirty="0" err="1" smtClean="0">
                <a:solidFill>
                  <a:srgbClr val="002060"/>
                </a:solidFill>
              </a:rPr>
              <a:t>sinhala</a:t>
            </a:r>
            <a:r>
              <a:rPr lang="en-US" sz="1800" b="1" dirty="0" smtClean="0">
                <a:solidFill>
                  <a:srgbClr val="002060"/>
                </a:solidFill>
              </a:rPr>
              <a:t>, he has developed a web </a:t>
            </a:r>
            <a:r>
              <a:rPr lang="en-US" sz="2000" b="1" dirty="0" smtClean="0">
                <a:solidFill>
                  <a:srgbClr val="002060"/>
                </a:solidFill>
                <a:hlinkClick r:id="rId3"/>
              </a:rPr>
              <a:t>www.sinhalagospel.com</a:t>
            </a:r>
            <a:r>
              <a:rPr lang="en-US" sz="2000" b="1" dirty="0" smtClean="0">
                <a:solidFill>
                  <a:srgbClr val="002060"/>
                </a:solidFill>
              </a:rPr>
              <a:t> </a:t>
            </a:r>
            <a:r>
              <a:rPr lang="en-US" sz="1800" b="1" dirty="0" smtClean="0">
                <a:solidFill>
                  <a:srgbClr val="002060"/>
                </a:solidFill>
              </a:rPr>
              <a:t>, to enjoy religion thro Holy Mary, he has develop </a:t>
            </a:r>
            <a:r>
              <a:rPr lang="en-US" sz="2000" b="1" dirty="0" smtClean="0">
                <a:solidFill>
                  <a:srgbClr val="002060"/>
                </a:solidFill>
                <a:hlinkClick r:id="rId4"/>
              </a:rPr>
              <a:t>www.whymary.net</a:t>
            </a:r>
            <a:r>
              <a:rPr lang="en-US" sz="1800" b="1" dirty="0" smtClean="0">
                <a:solidFill>
                  <a:srgbClr val="002060"/>
                </a:solidFill>
              </a:rPr>
              <a:t>,To propagate Holy Mary thro </a:t>
            </a:r>
            <a:r>
              <a:rPr lang="en-US" sz="1800" b="1" dirty="0" err="1" smtClean="0">
                <a:solidFill>
                  <a:srgbClr val="002060"/>
                </a:solidFill>
              </a:rPr>
              <a:t>Madhu</a:t>
            </a:r>
            <a:r>
              <a:rPr lang="en-US" sz="1800" b="1" dirty="0" smtClean="0">
                <a:solidFill>
                  <a:srgbClr val="002060"/>
                </a:solidFill>
              </a:rPr>
              <a:t> church he has develop </a:t>
            </a:r>
            <a:r>
              <a:rPr lang="en-US" sz="2000" b="1" dirty="0" smtClean="0">
                <a:solidFill>
                  <a:srgbClr val="002060"/>
                </a:solidFill>
              </a:rPr>
              <a:t> </a:t>
            </a:r>
            <a:r>
              <a:rPr lang="en-US" sz="1800" b="1" dirty="0" smtClean="0">
                <a:solidFill>
                  <a:srgbClr val="002060"/>
                </a:solidFill>
                <a:hlinkClick r:id="rId5"/>
              </a:rPr>
              <a:t>www.ourladyofmadhusrilanka.com</a:t>
            </a:r>
            <a:r>
              <a:rPr lang="en-US" sz="1800" b="1" dirty="0" smtClean="0">
                <a:solidFill>
                  <a:srgbClr val="002060"/>
                </a:solidFill>
              </a:rPr>
              <a:t> </a:t>
            </a:r>
            <a:r>
              <a:rPr lang="en-US" sz="1600" b="1" dirty="0" smtClean="0">
                <a:solidFill>
                  <a:srgbClr val="002060"/>
                </a:solidFill>
              </a:rPr>
              <a:t>.</a:t>
            </a:r>
            <a:r>
              <a:rPr lang="en-US" sz="1800" b="1" dirty="0" smtClean="0">
                <a:solidFill>
                  <a:srgbClr val="002060"/>
                </a:solidFill>
              </a:rPr>
              <a:t/>
            </a:r>
            <a:br>
              <a:rPr lang="en-US" sz="1800" b="1" dirty="0" smtClean="0">
                <a:solidFill>
                  <a:srgbClr val="002060"/>
                </a:solidFill>
              </a:rPr>
            </a:br>
            <a:r>
              <a:rPr lang="en-US" sz="1800" b="1" dirty="0" smtClean="0">
                <a:solidFill>
                  <a:srgbClr val="002060"/>
                </a:solidFill>
              </a:rPr>
              <a:t>He has conducted confirmation classes</a:t>
            </a:r>
          </a:p>
          <a:p>
            <a:endParaRPr lang="en-US" sz="1800" b="1" dirty="0" smtClean="0">
              <a:solidFill>
                <a:srgbClr val="002060"/>
              </a:solidFill>
            </a:endParaRPr>
          </a:p>
          <a:p>
            <a:r>
              <a:rPr lang="en-US" sz="1800" b="1" dirty="0" smtClean="0">
                <a:solidFill>
                  <a:srgbClr val="FF0000"/>
                </a:solidFill>
              </a:rPr>
              <a:t>He has pilgrim more than 25 annual visits from </a:t>
            </a:r>
            <a:r>
              <a:rPr lang="en-US" sz="1800" b="1" dirty="0" err="1" smtClean="0">
                <a:solidFill>
                  <a:srgbClr val="FF0000"/>
                </a:solidFill>
              </a:rPr>
              <a:t>Srilanka</a:t>
            </a:r>
            <a:r>
              <a:rPr lang="en-US" sz="1800" b="1" dirty="0" smtClean="0">
                <a:solidFill>
                  <a:srgbClr val="FF0000"/>
                </a:solidFill>
              </a:rPr>
              <a:t> to Lourdes. </a:t>
            </a:r>
            <a:r>
              <a:rPr lang="en-US" sz="1800" b="1" dirty="0" smtClean="0">
                <a:solidFill>
                  <a:srgbClr val="002060"/>
                </a:solidFill>
              </a:rPr>
              <a:t>In gratitude for this now he is compiling a book 'Life with Holy Mary/ What I learned in Lourdes out of lighting candles' which he hope to publish soon. He has develop a educational pamphlet to be distributed at </a:t>
            </a:r>
            <a:r>
              <a:rPr lang="en-US" sz="1800" b="1" dirty="0" err="1" smtClean="0">
                <a:solidFill>
                  <a:srgbClr val="002060"/>
                </a:solidFill>
              </a:rPr>
              <a:t>Madhu</a:t>
            </a:r>
            <a:r>
              <a:rPr lang="en-US" sz="1800" b="1" dirty="0" smtClean="0">
                <a:solidFill>
                  <a:srgbClr val="002060"/>
                </a:solidFill>
              </a:rPr>
              <a:t> church, a novel approach to reach happiness through our religion.</a:t>
            </a:r>
          </a:p>
          <a:p>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1167" y="0"/>
            <a:ext cx="3124200" cy="761999"/>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p:spPr>
        <p:txBody>
          <a:bodyPr>
            <a:normAutofit fontScale="90000"/>
            <a:scene3d>
              <a:camera prst="orthographicFront"/>
              <a:lightRig rig="threePt" dir="t"/>
            </a:scene3d>
            <a:sp3d extrusionH="57150">
              <a:bevelT w="38100" h="38100"/>
            </a:sp3d>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Nature of Life</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609600" y="871537"/>
            <a:ext cx="2971800" cy="457200"/>
          </a:xfrm>
        </p:spPr>
        <p:txBody>
          <a:bodyPr>
            <a:normAutofit/>
          </a:bodyPr>
          <a:lstStyle/>
          <a:p>
            <a:pPr algn="l"/>
            <a:r>
              <a:rPr lang="en-US" sz="1800" b="1" dirty="0" smtClean="0">
                <a:solidFill>
                  <a:srgbClr val="FF0000"/>
                </a:solidFill>
              </a:rPr>
              <a:t>     </a:t>
            </a:r>
            <a:r>
              <a:rPr lang="en-US" sz="2400" b="1" dirty="0" smtClean="0">
                <a:solidFill>
                  <a:schemeClr val="accent1">
                    <a:lumMod val="50000"/>
                  </a:schemeClr>
                </a:solidFill>
              </a:rPr>
              <a:t>God is Dynamic</a:t>
            </a:r>
            <a:endParaRPr lang="en-US" sz="2800" b="1" dirty="0" smtClean="0">
              <a:solidFill>
                <a:schemeClr val="accent1">
                  <a:lumMod val="50000"/>
                </a:schemeClr>
              </a:solidFill>
            </a:endParaRPr>
          </a:p>
          <a:p>
            <a:pPr algn="l"/>
            <a:endParaRPr lang="en-US" sz="2800" b="1" dirty="0" smtClean="0"/>
          </a:p>
        </p:txBody>
      </p:sp>
      <p:sp>
        <p:nvSpPr>
          <p:cNvPr id="4" name="Rectangle 3"/>
          <p:cNvSpPr/>
          <p:nvPr/>
        </p:nvSpPr>
        <p:spPr>
          <a:xfrm>
            <a:off x="76200" y="5105400"/>
            <a:ext cx="22098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2">
                      <a:satMod val="175000"/>
                      <a:alpha val="40000"/>
                    </a:schemeClr>
                  </a:glow>
                  <a:reflection blurRad="12700" stA="50000" endPos="50000" dist="5000" dir="5400000" sy="-100000" rotWithShape="0"/>
                </a:effectLst>
              </a:rPr>
              <a:t>What next ? </a:t>
            </a:r>
          </a:p>
        </p:txBody>
      </p:sp>
      <p:pic>
        <p:nvPicPr>
          <p:cNvPr id="5" name="Picture 2" descr="http://www.ers.usda.gov/AmberWaves/April03/features/images/WeighingMain.jpg"/>
          <p:cNvPicPr>
            <a:picLocks noChangeAspect="1" noChangeArrowheads="1"/>
          </p:cNvPicPr>
          <p:nvPr/>
        </p:nvPicPr>
        <p:blipFill>
          <a:blip r:embed="rId2" cstate="email"/>
          <a:srcRect/>
          <a:stretch>
            <a:fillRect/>
          </a:stretch>
        </p:blipFill>
        <p:spPr bwMode="auto">
          <a:xfrm>
            <a:off x="3679810" y="3395332"/>
            <a:ext cx="663590" cy="444798"/>
          </a:xfrm>
          <a:prstGeom prst="rect">
            <a:avLst/>
          </a:prstGeom>
          <a:noFill/>
          <a:ln w="9525">
            <a:noFill/>
            <a:miter lim="800000"/>
            <a:headEnd/>
            <a:tailEnd/>
          </a:ln>
        </p:spPr>
      </p:pic>
      <p:pic>
        <p:nvPicPr>
          <p:cNvPr id="6" name="Picture 4" descr="http://www.rainforestfoundationuk.org/sync/kids/graphics/bow_arrow.gif"/>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84410" y="3352800"/>
            <a:ext cx="391955" cy="533400"/>
          </a:xfrm>
          <a:prstGeom prst="rect">
            <a:avLst/>
          </a:prstGeom>
          <a:noFill/>
          <a:ln w="9525">
            <a:noFill/>
            <a:miter lim="800000"/>
            <a:headEnd/>
            <a:tailEnd/>
          </a:ln>
        </p:spPr>
      </p:pic>
      <p:pic>
        <p:nvPicPr>
          <p:cNvPr id="8" name="Picture 6" descr="http://images.hostelworld.com/images/tours/39107_7847_1.jpg"/>
          <p:cNvPicPr>
            <a:picLocks noChangeAspect="1" noChangeArrowheads="1"/>
          </p:cNvPicPr>
          <p:nvPr/>
        </p:nvPicPr>
        <p:blipFill>
          <a:blip r:embed="rId4" cstate="email"/>
          <a:srcRect/>
          <a:stretch>
            <a:fillRect/>
          </a:stretch>
        </p:blipFill>
        <p:spPr bwMode="auto">
          <a:xfrm>
            <a:off x="2425770" y="4114800"/>
            <a:ext cx="609600" cy="409433"/>
          </a:xfrm>
          <a:prstGeom prst="rect">
            <a:avLst/>
          </a:prstGeom>
          <a:noFill/>
          <a:ln w="9525">
            <a:noFill/>
            <a:miter lim="800000"/>
            <a:headEnd/>
            <a:tailEnd/>
          </a:ln>
        </p:spPr>
      </p:pic>
      <p:pic>
        <p:nvPicPr>
          <p:cNvPr id="10" name="Picture 8" descr="Bus art Colombo Sri Lanka by cerno."/>
          <p:cNvPicPr>
            <a:picLocks noChangeAspect="1" noChangeArrowheads="1"/>
          </p:cNvPicPr>
          <p:nvPr/>
        </p:nvPicPr>
        <p:blipFill>
          <a:blip r:embed="rId5" cstate="email"/>
          <a:srcRect/>
          <a:stretch>
            <a:fillRect/>
          </a:stretch>
        </p:blipFill>
        <p:spPr bwMode="auto">
          <a:xfrm>
            <a:off x="3949770" y="4038600"/>
            <a:ext cx="546030" cy="609600"/>
          </a:xfrm>
          <a:prstGeom prst="rect">
            <a:avLst/>
          </a:prstGeom>
          <a:noFill/>
          <a:ln w="9525">
            <a:noFill/>
            <a:miter lim="800000"/>
            <a:headEnd/>
            <a:tailEnd/>
          </a:ln>
        </p:spPr>
      </p:pic>
      <p:pic>
        <p:nvPicPr>
          <p:cNvPr id="11" name="Picture 12" descr="http://www.dreamstime.com/illustration-orange-handphone-thumb3575446.jpg"/>
          <p:cNvPicPr>
            <a:picLocks noChangeAspect="1" noChangeArrowheads="1"/>
          </p:cNvPicPr>
          <p:nvPr/>
        </p:nvPicPr>
        <p:blipFill>
          <a:blip r:embed="rId6" cstate="email"/>
          <a:srcRect/>
          <a:stretch>
            <a:fillRect/>
          </a:stretch>
        </p:blipFill>
        <p:spPr bwMode="auto">
          <a:xfrm>
            <a:off x="4724400" y="4191000"/>
            <a:ext cx="1233488" cy="1295400"/>
          </a:xfrm>
          <a:prstGeom prst="rect">
            <a:avLst/>
          </a:prstGeom>
          <a:noFill/>
          <a:ln w="9525">
            <a:noFill/>
            <a:miter lim="800000"/>
            <a:headEnd/>
            <a:tailEnd/>
          </a:ln>
        </p:spPr>
      </p:pic>
      <p:pic>
        <p:nvPicPr>
          <p:cNvPr id="12" name="Picture 16" descr="http://www.cssd.org/mhp/pta/images/Envelops.gif"/>
          <p:cNvPicPr>
            <a:picLocks noChangeAspect="1" noChangeArrowheads="1"/>
          </p:cNvPicPr>
          <p:nvPr/>
        </p:nvPicPr>
        <p:blipFill>
          <a:blip r:embed="rId7" cstate="email"/>
          <a:srcRect/>
          <a:stretch>
            <a:fillRect/>
          </a:stretch>
        </p:blipFill>
        <p:spPr bwMode="auto">
          <a:xfrm>
            <a:off x="2971800" y="4648201"/>
            <a:ext cx="895739" cy="609600"/>
          </a:xfrm>
          <a:prstGeom prst="rect">
            <a:avLst/>
          </a:prstGeom>
          <a:noFill/>
          <a:ln w="9525">
            <a:noFill/>
            <a:miter lim="800000"/>
            <a:headEnd/>
            <a:tailEnd/>
          </a:ln>
        </p:spPr>
      </p:pic>
      <p:sp>
        <p:nvSpPr>
          <p:cNvPr id="13" name="Striped Right Arrow 12"/>
          <p:cNvSpPr/>
          <p:nvPr/>
        </p:nvSpPr>
        <p:spPr>
          <a:xfrm>
            <a:off x="4114800" y="4724400"/>
            <a:ext cx="685800" cy="3810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Arrow Connector 14"/>
          <p:cNvCxnSpPr>
            <a:stCxn id="6" idx="3"/>
            <a:endCxn id="5" idx="1"/>
          </p:cNvCxnSpPr>
          <p:nvPr/>
        </p:nvCxnSpPr>
        <p:spPr>
          <a:xfrm flipV="1">
            <a:off x="2776365" y="3617731"/>
            <a:ext cx="903445" cy="17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959170" y="4343400"/>
            <a:ext cx="903445" cy="10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04800" y="5646003"/>
            <a:ext cx="4572000" cy="830997"/>
          </a:xfrm>
          <a:prstGeom prst="rect">
            <a:avLst/>
          </a:prstGeom>
        </p:spPr>
        <p:txBody>
          <a:bodyPr>
            <a:spAutoFit/>
          </a:bodyPr>
          <a:lstStyle/>
          <a:p>
            <a:pPr fontAlgn="auto">
              <a:spcAft>
                <a:spcPts val="0"/>
              </a:spcAft>
              <a:buFont typeface="Arial" pitchFamily="34" charset="0"/>
              <a:buChar char="•"/>
              <a:defRPr/>
            </a:pPr>
            <a:r>
              <a:rPr lang="en-US" sz="2400" dirty="0" smtClean="0">
                <a:solidFill>
                  <a:schemeClr val="accent1"/>
                </a:solidFill>
              </a:rPr>
              <a:t>     </a:t>
            </a:r>
            <a:r>
              <a:rPr lang="en-US" sz="2400" dirty="0" smtClean="0"/>
              <a:t>Transportation Revolution</a:t>
            </a:r>
          </a:p>
          <a:p>
            <a:pPr fontAlgn="auto">
              <a:spcAft>
                <a:spcPts val="0"/>
              </a:spcAft>
              <a:buFont typeface="Arial" pitchFamily="34" charset="0"/>
              <a:buChar char="•"/>
              <a:defRPr/>
            </a:pPr>
            <a:r>
              <a:rPr lang="en-US" sz="2400" dirty="0" smtClean="0"/>
              <a:t>     Energy Revolution</a:t>
            </a:r>
          </a:p>
        </p:txBody>
      </p:sp>
      <p:sp>
        <p:nvSpPr>
          <p:cNvPr id="20" name="Right Brace 19"/>
          <p:cNvSpPr/>
          <p:nvPr/>
        </p:nvSpPr>
        <p:spPr>
          <a:xfrm>
            <a:off x="4724400" y="3429000"/>
            <a:ext cx="457200" cy="7620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1" name="TextBox 4"/>
          <p:cNvSpPr txBox="1">
            <a:spLocks noChangeArrowheads="1"/>
          </p:cNvSpPr>
          <p:nvPr/>
        </p:nvSpPr>
        <p:spPr bwMode="auto">
          <a:xfrm>
            <a:off x="6324600" y="3505200"/>
            <a:ext cx="791692" cy="523220"/>
          </a:xfrm>
          <a:prstGeom prst="rect">
            <a:avLst/>
          </a:prstGeom>
          <a:noFill/>
          <a:ln w="9525">
            <a:noFill/>
            <a:miter lim="800000"/>
            <a:headEnd/>
            <a:tailEnd/>
          </a:ln>
        </p:spPr>
        <p:txBody>
          <a:bodyPr wrap="none">
            <a:spAutoFit/>
          </a:bodyPr>
          <a:lstStyle/>
          <a:p>
            <a:r>
              <a:rPr lang="en-US" sz="2800" dirty="0">
                <a:latin typeface="Calibri" pitchFamily="34" charset="0"/>
              </a:rPr>
              <a:t>Past</a:t>
            </a:r>
          </a:p>
        </p:txBody>
      </p:sp>
      <p:sp>
        <p:nvSpPr>
          <p:cNvPr id="22" name="Right Brace 21"/>
          <p:cNvSpPr/>
          <p:nvPr/>
        </p:nvSpPr>
        <p:spPr>
          <a:xfrm>
            <a:off x="5791200" y="4724400"/>
            <a:ext cx="457200" cy="4572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3" name="TextBox 6"/>
          <p:cNvSpPr txBox="1">
            <a:spLocks noChangeArrowheads="1"/>
          </p:cNvSpPr>
          <p:nvPr/>
        </p:nvSpPr>
        <p:spPr bwMode="auto">
          <a:xfrm>
            <a:off x="6324600" y="4572000"/>
            <a:ext cx="2743200" cy="584775"/>
          </a:xfrm>
          <a:prstGeom prst="rect">
            <a:avLst/>
          </a:prstGeom>
          <a:noFill/>
          <a:ln w="9525">
            <a:noFill/>
            <a:miter lim="800000"/>
            <a:headEnd/>
            <a:tailEnd/>
          </a:ln>
        </p:spPr>
        <p:txBody>
          <a:bodyPr>
            <a:spAutoFit/>
          </a:bodyPr>
          <a:lstStyle/>
          <a:p>
            <a:r>
              <a:rPr lang="en-US" sz="3200" dirty="0">
                <a:latin typeface="Calibri" pitchFamily="34" charset="0"/>
              </a:rPr>
              <a:t>Present</a:t>
            </a:r>
          </a:p>
        </p:txBody>
      </p:sp>
      <p:sp>
        <p:nvSpPr>
          <p:cNvPr id="24" name="Right Brace 23"/>
          <p:cNvSpPr/>
          <p:nvPr/>
        </p:nvSpPr>
        <p:spPr>
          <a:xfrm>
            <a:off x="4495800" y="5646003"/>
            <a:ext cx="457200" cy="7620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5" name="TextBox 8"/>
          <p:cNvSpPr txBox="1">
            <a:spLocks noChangeArrowheads="1"/>
          </p:cNvSpPr>
          <p:nvPr/>
        </p:nvSpPr>
        <p:spPr bwMode="auto">
          <a:xfrm>
            <a:off x="5562600" y="5722203"/>
            <a:ext cx="2743200" cy="646112"/>
          </a:xfrm>
          <a:prstGeom prst="rect">
            <a:avLst/>
          </a:prstGeom>
          <a:noFill/>
          <a:ln w="9525">
            <a:noFill/>
            <a:miter lim="800000"/>
            <a:headEnd/>
            <a:tailEnd/>
          </a:ln>
        </p:spPr>
        <p:txBody>
          <a:bodyPr>
            <a:spAutoFit/>
          </a:bodyPr>
          <a:lstStyle/>
          <a:p>
            <a:r>
              <a:rPr lang="en-US" sz="3600" dirty="0">
                <a:latin typeface="Calibri" pitchFamily="34" charset="0"/>
              </a:rPr>
              <a:t>Future</a:t>
            </a:r>
          </a:p>
        </p:txBody>
      </p:sp>
      <p:pic>
        <p:nvPicPr>
          <p:cNvPr id="29" name="Picture 28" descr="water-falls-01.jpg"/>
          <p:cNvPicPr>
            <a:picLocks noChangeAspect="1"/>
          </p:cNvPicPr>
          <p:nvPr/>
        </p:nvPicPr>
        <p:blipFill>
          <a:blip r:embed="rId8" cstate="email"/>
          <a:stretch>
            <a:fillRect/>
          </a:stretch>
        </p:blipFill>
        <p:spPr>
          <a:xfrm>
            <a:off x="1219199" y="1252537"/>
            <a:ext cx="1639440" cy="1185863"/>
          </a:xfrm>
          <a:prstGeom prst="rect">
            <a:avLst/>
          </a:prstGeom>
          <a:ln>
            <a:noFill/>
          </a:ln>
          <a:effectLst>
            <a:softEdge rad="112500"/>
          </a:effectLst>
        </p:spPr>
      </p:pic>
      <p:pic>
        <p:nvPicPr>
          <p:cNvPr id="32" name="Picture 31" descr="Helicopter.jpg"/>
          <p:cNvPicPr>
            <a:picLocks noChangeAspect="1"/>
          </p:cNvPicPr>
          <p:nvPr/>
        </p:nvPicPr>
        <p:blipFill>
          <a:blip r:embed="rId9" cstate="email"/>
          <a:stretch>
            <a:fillRect/>
          </a:stretch>
        </p:blipFill>
        <p:spPr>
          <a:xfrm>
            <a:off x="7239000" y="5646003"/>
            <a:ext cx="1371600" cy="828446"/>
          </a:xfrm>
          <a:prstGeom prst="rect">
            <a:avLst/>
          </a:prstGeom>
        </p:spPr>
      </p:pic>
      <p:grpSp>
        <p:nvGrpSpPr>
          <p:cNvPr id="44" name="Group 43"/>
          <p:cNvGrpSpPr/>
          <p:nvPr/>
        </p:nvGrpSpPr>
        <p:grpSpPr>
          <a:xfrm>
            <a:off x="0" y="0"/>
            <a:ext cx="9144000" cy="762001"/>
            <a:chOff x="0" y="0"/>
            <a:chExt cx="9144000" cy="762001"/>
          </a:xfrm>
        </p:grpSpPr>
        <p:pic>
          <p:nvPicPr>
            <p:cNvPr id="12290" name="Picture 2" descr="http://blog.lp33.tv/wp-content/uploads/2010/02/peopleThinking.jpg"/>
            <p:cNvPicPr>
              <a:picLocks noChangeAspect="1" noChangeArrowheads="1"/>
            </p:cNvPicPr>
            <p:nvPr/>
          </p:nvPicPr>
          <p:blipFill>
            <a:blip r:embed="rId10" cstate="email"/>
            <a:srcRect/>
            <a:stretch>
              <a:fillRect/>
            </a:stretch>
          </p:blipFill>
          <p:spPr bwMode="auto">
            <a:xfrm>
              <a:off x="1219200" y="0"/>
              <a:ext cx="533400" cy="762000"/>
            </a:xfrm>
            <a:prstGeom prst="rect">
              <a:avLst/>
            </a:prstGeom>
            <a:noFill/>
          </p:spPr>
        </p:pic>
        <p:pic>
          <p:nvPicPr>
            <p:cNvPr id="12292" name="Picture 4" descr="http://www.lifetransitioncounselor.com/blog/uploaded_images/crying-baby_medium-785837.jpg"/>
            <p:cNvPicPr>
              <a:picLocks noChangeAspect="1" noChangeArrowheads="1"/>
            </p:cNvPicPr>
            <p:nvPr/>
          </p:nvPicPr>
          <p:blipFill>
            <a:blip r:embed="rId11" cstate="email"/>
            <a:srcRect/>
            <a:stretch>
              <a:fillRect/>
            </a:stretch>
          </p:blipFill>
          <p:spPr bwMode="auto">
            <a:xfrm>
              <a:off x="1752600" y="0"/>
              <a:ext cx="685800" cy="762000"/>
            </a:xfrm>
            <a:prstGeom prst="rect">
              <a:avLst/>
            </a:prstGeom>
            <a:noFill/>
          </p:spPr>
        </p:pic>
        <p:pic>
          <p:nvPicPr>
            <p:cNvPr id="12294" name="Picture 6" descr="http://us.cdn2.123rf.com/168nwm/logos/logos0904/logos090402304/4707612-a-creative-business-man-laughing-with-people-at-the-background.jpg"/>
            <p:cNvPicPr>
              <a:picLocks noChangeAspect="1" noChangeArrowheads="1"/>
            </p:cNvPicPr>
            <p:nvPr/>
          </p:nvPicPr>
          <p:blipFill>
            <a:blip r:embed="rId12" cstate="email"/>
            <a:srcRect/>
            <a:stretch>
              <a:fillRect/>
            </a:stretch>
          </p:blipFill>
          <p:spPr bwMode="auto">
            <a:xfrm>
              <a:off x="2438401" y="0"/>
              <a:ext cx="512536" cy="762000"/>
            </a:xfrm>
            <a:prstGeom prst="rect">
              <a:avLst/>
            </a:prstGeom>
            <a:noFill/>
          </p:spPr>
        </p:pic>
        <p:pic>
          <p:nvPicPr>
            <p:cNvPr id="12296" name="Picture 8" descr="http://www.coolrunning.com/results/08/ri/Oct26_People_photo.jpg"/>
            <p:cNvPicPr>
              <a:picLocks noChangeAspect="1" noChangeArrowheads="1"/>
            </p:cNvPicPr>
            <p:nvPr/>
          </p:nvPicPr>
          <p:blipFill>
            <a:blip r:embed="rId13" cstate="email"/>
            <a:srcRect/>
            <a:stretch>
              <a:fillRect/>
            </a:stretch>
          </p:blipFill>
          <p:spPr bwMode="auto">
            <a:xfrm>
              <a:off x="6096001" y="1"/>
              <a:ext cx="457200" cy="761999"/>
            </a:xfrm>
            <a:prstGeom prst="rect">
              <a:avLst/>
            </a:prstGeom>
            <a:noFill/>
          </p:spPr>
        </p:pic>
        <p:pic>
          <p:nvPicPr>
            <p:cNvPr id="12298" name="Picture 10" descr="http://www.plusdeltapartners.com/images/business_group.jpg"/>
            <p:cNvPicPr>
              <a:picLocks noChangeAspect="1" noChangeArrowheads="1"/>
            </p:cNvPicPr>
            <p:nvPr/>
          </p:nvPicPr>
          <p:blipFill>
            <a:blip r:embed="rId14" cstate="email"/>
            <a:srcRect/>
            <a:stretch>
              <a:fillRect/>
            </a:stretch>
          </p:blipFill>
          <p:spPr bwMode="auto">
            <a:xfrm>
              <a:off x="6553200" y="0"/>
              <a:ext cx="690824" cy="762000"/>
            </a:xfrm>
            <a:prstGeom prst="rect">
              <a:avLst/>
            </a:prstGeom>
            <a:noFill/>
          </p:spPr>
        </p:pic>
        <p:pic>
          <p:nvPicPr>
            <p:cNvPr id="12300" name="Picture 12" descr="http://healthylifecarenews.com/wp-content/uploads/2010/12/student.jpg"/>
            <p:cNvPicPr>
              <a:picLocks noChangeAspect="1" noChangeArrowheads="1"/>
            </p:cNvPicPr>
            <p:nvPr/>
          </p:nvPicPr>
          <p:blipFill>
            <a:blip r:embed="rId15" cstate="email"/>
            <a:srcRect/>
            <a:stretch>
              <a:fillRect/>
            </a:stretch>
          </p:blipFill>
          <p:spPr bwMode="auto">
            <a:xfrm>
              <a:off x="7239001" y="1"/>
              <a:ext cx="654016" cy="762000"/>
            </a:xfrm>
            <a:prstGeom prst="rect">
              <a:avLst/>
            </a:prstGeom>
            <a:noFill/>
          </p:spPr>
        </p:pic>
        <p:pic>
          <p:nvPicPr>
            <p:cNvPr id="35" name="Picture 10" descr="http://www.plusdeltapartners.com/images/business_group.jpg"/>
            <p:cNvPicPr>
              <a:picLocks noChangeAspect="1" noChangeArrowheads="1"/>
            </p:cNvPicPr>
            <p:nvPr/>
          </p:nvPicPr>
          <p:blipFill>
            <a:blip r:embed="rId14" cstate="email"/>
            <a:srcRect/>
            <a:stretch>
              <a:fillRect/>
            </a:stretch>
          </p:blipFill>
          <p:spPr bwMode="auto">
            <a:xfrm>
              <a:off x="512134" y="0"/>
              <a:ext cx="690824" cy="762000"/>
            </a:xfrm>
            <a:prstGeom prst="rect">
              <a:avLst/>
            </a:prstGeom>
            <a:noFill/>
          </p:spPr>
        </p:pic>
        <p:pic>
          <p:nvPicPr>
            <p:cNvPr id="36" name="Picture 4" descr="http://www.lifetransitioncounselor.com/blog/uploaded_images/crying-baby_medium-785837.jpg"/>
            <p:cNvPicPr>
              <a:picLocks noChangeAspect="1" noChangeArrowheads="1"/>
            </p:cNvPicPr>
            <p:nvPr/>
          </p:nvPicPr>
          <p:blipFill>
            <a:blip r:embed="rId11" cstate="email"/>
            <a:srcRect/>
            <a:stretch>
              <a:fillRect/>
            </a:stretch>
          </p:blipFill>
          <p:spPr bwMode="auto">
            <a:xfrm>
              <a:off x="7846831" y="0"/>
              <a:ext cx="685800" cy="762000"/>
            </a:xfrm>
            <a:prstGeom prst="rect">
              <a:avLst/>
            </a:prstGeom>
            <a:noFill/>
          </p:spPr>
        </p:pic>
        <p:pic>
          <p:nvPicPr>
            <p:cNvPr id="37" name="Picture 8" descr="http://www.coolrunning.com/results/08/ri/Oct26_People_photo.jpg"/>
            <p:cNvPicPr>
              <a:picLocks noChangeAspect="1" noChangeArrowheads="1"/>
            </p:cNvPicPr>
            <p:nvPr/>
          </p:nvPicPr>
          <p:blipFill>
            <a:blip r:embed="rId16" cstate="email"/>
            <a:srcRect/>
            <a:stretch>
              <a:fillRect/>
            </a:stretch>
          </p:blipFill>
          <p:spPr bwMode="auto">
            <a:xfrm>
              <a:off x="0" y="0"/>
              <a:ext cx="533400" cy="761999"/>
            </a:xfrm>
            <a:prstGeom prst="rect">
              <a:avLst/>
            </a:prstGeom>
            <a:noFill/>
          </p:spPr>
        </p:pic>
        <p:pic>
          <p:nvPicPr>
            <p:cNvPr id="38" name="Picture 6" descr="http://us.cdn2.123rf.com/168nwm/logos/logos0904/logos090402304/4707612-a-creative-business-man-laughing-with-people-at-the-background.jpg"/>
            <p:cNvPicPr>
              <a:picLocks noChangeAspect="1" noChangeArrowheads="1"/>
            </p:cNvPicPr>
            <p:nvPr/>
          </p:nvPicPr>
          <p:blipFill>
            <a:blip r:embed="rId17" cstate="email"/>
            <a:srcRect/>
            <a:stretch>
              <a:fillRect/>
            </a:stretch>
          </p:blipFill>
          <p:spPr bwMode="auto">
            <a:xfrm>
              <a:off x="8534400" y="0"/>
              <a:ext cx="609600" cy="762000"/>
            </a:xfrm>
            <a:prstGeom prst="rect">
              <a:avLst/>
            </a:prstGeom>
            <a:noFill/>
          </p:spPr>
        </p:pic>
      </p:grpSp>
      <p:cxnSp>
        <p:nvCxnSpPr>
          <p:cNvPr id="40" name="Straight Connector 39"/>
          <p:cNvCxnSpPr/>
          <p:nvPr/>
        </p:nvCxnSpPr>
        <p:spPr>
          <a:xfrm>
            <a:off x="0" y="762000"/>
            <a:ext cx="9144000" cy="1588"/>
          </a:xfrm>
          <a:prstGeom prst="line">
            <a:avLst/>
          </a:prstGeom>
          <a:ln/>
        </p:spPr>
        <p:style>
          <a:lnRef idx="2">
            <a:schemeClr val="accent1"/>
          </a:lnRef>
          <a:fillRef idx="0">
            <a:schemeClr val="accent1"/>
          </a:fillRef>
          <a:effectRef idx="1">
            <a:schemeClr val="accent1"/>
          </a:effectRef>
          <a:fontRef idx="minor">
            <a:schemeClr val="tx1"/>
          </a:fontRef>
        </p:style>
      </p:cxnSp>
      <p:sp>
        <p:nvSpPr>
          <p:cNvPr id="46" name="Rectangle 45"/>
          <p:cNvSpPr/>
          <p:nvPr/>
        </p:nvSpPr>
        <p:spPr>
          <a:xfrm>
            <a:off x="304800" y="3352800"/>
            <a:ext cx="2030492" cy="1200329"/>
          </a:xfrm>
          <a:prstGeom prst="rect">
            <a:avLst/>
          </a:prstGeom>
        </p:spPr>
        <p:txBody>
          <a:bodyPr wrap="square">
            <a:spAutoFit/>
          </a:bodyPr>
          <a:lstStyle/>
          <a:p>
            <a:pPr marL="457200" indent="-457200">
              <a:buFont typeface="Arial" pitchFamily="34" charset="0"/>
              <a:buChar char="•"/>
            </a:pPr>
            <a:r>
              <a:rPr lang="en-US" sz="2400" dirty="0" smtClean="0"/>
              <a:t>Agriculture</a:t>
            </a:r>
          </a:p>
          <a:p>
            <a:pPr marL="457200" indent="-457200">
              <a:buFont typeface="Arial" pitchFamily="34" charset="0"/>
              <a:buChar char="•"/>
            </a:pPr>
            <a:r>
              <a:rPr lang="en-US" sz="2400" dirty="0" smtClean="0"/>
              <a:t>Printing</a:t>
            </a:r>
          </a:p>
          <a:p>
            <a:pPr marL="457200" indent="-457200">
              <a:buFont typeface="Arial" pitchFamily="34" charset="0"/>
              <a:buChar char="•"/>
            </a:pPr>
            <a:r>
              <a:rPr lang="en-US" sz="2400" dirty="0" smtClean="0"/>
              <a:t>Industrial</a:t>
            </a:r>
            <a:endParaRPr lang="en-US" sz="2400" dirty="0" smtClean="0">
              <a:solidFill>
                <a:srgbClr val="00B0F0"/>
              </a:solidFill>
            </a:endParaRPr>
          </a:p>
        </p:txBody>
      </p:sp>
      <p:grpSp>
        <p:nvGrpSpPr>
          <p:cNvPr id="51" name="Group 50"/>
          <p:cNvGrpSpPr/>
          <p:nvPr/>
        </p:nvGrpSpPr>
        <p:grpSpPr>
          <a:xfrm>
            <a:off x="4953000" y="914400"/>
            <a:ext cx="3962400" cy="1513367"/>
            <a:chOff x="4953000" y="914400"/>
            <a:chExt cx="3962400" cy="1513367"/>
          </a:xfrm>
        </p:grpSpPr>
        <p:grpSp>
          <p:nvGrpSpPr>
            <p:cNvPr id="50" name="Group 49"/>
            <p:cNvGrpSpPr/>
            <p:nvPr/>
          </p:nvGrpSpPr>
          <p:grpSpPr>
            <a:xfrm>
              <a:off x="5859693" y="1734660"/>
              <a:ext cx="2065107" cy="693107"/>
              <a:chOff x="4267200" y="1734660"/>
              <a:chExt cx="2065107" cy="693107"/>
            </a:xfrm>
          </p:grpSpPr>
          <p:pic>
            <p:nvPicPr>
              <p:cNvPr id="30" name="Picture 29" descr="Red River Cart.jpg"/>
              <p:cNvPicPr>
                <a:picLocks noChangeAspect="1"/>
              </p:cNvPicPr>
              <p:nvPr/>
            </p:nvPicPr>
            <p:blipFill>
              <a:blip r:embed="rId18" cstate="email"/>
              <a:stretch>
                <a:fillRect/>
              </a:stretch>
            </p:blipFill>
            <p:spPr>
              <a:xfrm>
                <a:off x="4267200" y="1734660"/>
                <a:ext cx="609600" cy="693107"/>
              </a:xfrm>
              <a:prstGeom prst="rect">
                <a:avLst/>
              </a:prstGeom>
            </p:spPr>
          </p:pic>
          <p:pic>
            <p:nvPicPr>
              <p:cNvPr id="31" name="Picture 30" descr="Vehicles.jpg"/>
              <p:cNvPicPr>
                <a:picLocks noChangeAspect="1"/>
              </p:cNvPicPr>
              <p:nvPr/>
            </p:nvPicPr>
            <p:blipFill>
              <a:blip r:embed="rId19" cstate="email"/>
              <a:stretch>
                <a:fillRect/>
              </a:stretch>
            </p:blipFill>
            <p:spPr>
              <a:xfrm>
                <a:off x="5470460" y="1810860"/>
                <a:ext cx="861847" cy="533400"/>
              </a:xfrm>
              <a:prstGeom prst="rect">
                <a:avLst/>
              </a:prstGeom>
            </p:spPr>
          </p:pic>
          <p:cxnSp>
            <p:nvCxnSpPr>
              <p:cNvPr id="43" name="Straight Arrow Connector 42"/>
              <p:cNvCxnSpPr>
                <a:stCxn id="30" idx="3"/>
                <a:endCxn id="31" idx="1"/>
              </p:cNvCxnSpPr>
              <p:nvPr/>
            </p:nvCxnSpPr>
            <p:spPr>
              <a:xfrm flipV="1">
                <a:off x="4876800" y="2077560"/>
                <a:ext cx="593660" cy="36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7" name="Rectangle 46"/>
            <p:cNvSpPr/>
            <p:nvPr/>
          </p:nvSpPr>
          <p:spPr>
            <a:xfrm>
              <a:off x="4953000" y="914400"/>
              <a:ext cx="3962400" cy="830997"/>
            </a:xfrm>
            <a:prstGeom prst="rect">
              <a:avLst/>
            </a:prstGeom>
          </p:spPr>
          <p:txBody>
            <a:bodyPr wrap="square">
              <a:spAutoFit/>
            </a:bodyPr>
            <a:lstStyle/>
            <a:p>
              <a:pPr algn="ctr"/>
              <a:r>
                <a:rPr lang="en-US" sz="2400" dirty="0" smtClean="0">
                  <a:solidFill>
                    <a:schemeClr val="accent1">
                      <a:lumMod val="50000"/>
                    </a:schemeClr>
                  </a:solidFill>
                </a:rPr>
                <a:t>Every day He changes the life of the people</a:t>
              </a:r>
              <a:endParaRPr lang="en-US" sz="2400" dirty="0"/>
            </a:p>
          </p:txBody>
        </p:sp>
      </p:grpSp>
      <p:sp>
        <p:nvSpPr>
          <p:cNvPr id="48" name="Rectangle 47"/>
          <p:cNvSpPr/>
          <p:nvPr/>
        </p:nvSpPr>
        <p:spPr>
          <a:xfrm>
            <a:off x="228600" y="2514600"/>
            <a:ext cx="8686800" cy="461665"/>
          </a:xfrm>
          <a:prstGeom prst="rect">
            <a:avLst/>
          </a:prstGeom>
        </p:spPr>
        <p:txBody>
          <a:bodyPr wrap="square">
            <a:spAutoFit/>
          </a:bodyPr>
          <a:lstStyle/>
          <a:p>
            <a:r>
              <a:rPr lang="en-US" sz="2400" dirty="0" smtClean="0">
                <a:solidFill>
                  <a:schemeClr val="accent1">
                    <a:lumMod val="50000"/>
                  </a:schemeClr>
                </a:solidFill>
              </a:rPr>
              <a:t>Resulting the change of living his own creation the Human Being</a:t>
            </a:r>
          </a:p>
        </p:txBody>
      </p:sp>
      <p:sp>
        <p:nvSpPr>
          <p:cNvPr id="49" name="Rectangle 48"/>
          <p:cNvSpPr/>
          <p:nvPr/>
        </p:nvSpPr>
        <p:spPr>
          <a:xfrm>
            <a:off x="228600" y="2821169"/>
            <a:ext cx="4368183" cy="461665"/>
          </a:xfrm>
          <a:prstGeom prst="rect">
            <a:avLst/>
          </a:prstGeom>
        </p:spPr>
        <p:txBody>
          <a:bodyPr wrap="none">
            <a:spAutoFit/>
          </a:bodyPr>
          <a:lstStyle/>
          <a:p>
            <a:pPr marL="457200" indent="-457200"/>
            <a:r>
              <a:rPr lang="en-US" sz="2400" b="1" u="sng" dirty="0" smtClean="0">
                <a:solidFill>
                  <a:schemeClr val="accent1">
                    <a:lumMod val="50000"/>
                  </a:schemeClr>
                </a:solidFill>
              </a:rPr>
              <a:t>We experience many revolutions</a:t>
            </a:r>
            <a:endParaRPr lang="en-US" sz="2000" b="1" u="sng" dirty="0" smtClean="0">
              <a:solidFill>
                <a:schemeClr val="accent1">
                  <a:lumMod val="50000"/>
                </a:schemeClr>
              </a:solidFill>
            </a:endParaRPr>
          </a:p>
        </p:txBody>
      </p:sp>
      <p:sp>
        <p:nvSpPr>
          <p:cNvPr id="45" name="Rectangle 44"/>
          <p:cNvSpPr/>
          <p:nvPr/>
        </p:nvSpPr>
        <p:spPr>
          <a:xfrm>
            <a:off x="302351" y="4572000"/>
            <a:ext cx="2669449" cy="461665"/>
          </a:xfrm>
          <a:prstGeom prst="rect">
            <a:avLst/>
          </a:prstGeom>
        </p:spPr>
        <p:txBody>
          <a:bodyPr wrap="none">
            <a:spAutoFit/>
          </a:bodyPr>
          <a:lstStyle/>
          <a:p>
            <a:pPr marL="457200" indent="-457200">
              <a:buFont typeface="Arial" pitchFamily="34" charset="0"/>
              <a:buChar char="•"/>
            </a:pPr>
            <a:r>
              <a:rPr lang="en-US" sz="2400" b="1" dirty="0" smtClean="0">
                <a:solidFill>
                  <a:srgbClr val="FF0000"/>
                </a:solidFill>
              </a:rPr>
              <a:t>Communication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linds(horizontal)">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blinds(horizontal)">
                                      <p:cBhvr>
                                        <p:cTn id="20" dur="500"/>
                                        <p:tgtEl>
                                          <p:spTgt spid="5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blinds(horizontal)">
                                      <p:cBhvr>
                                        <p:cTn id="25" dur="500"/>
                                        <p:tgtEl>
                                          <p:spTgt spid="48"/>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blinds(horizontal)">
                                      <p:cBhvr>
                                        <p:cTn id="30" dur="500"/>
                                        <p:tgtEl>
                                          <p:spTgt spid="4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dissolve">
                                      <p:cBhvr>
                                        <p:cTn id="35" dur="500"/>
                                        <p:tgtEl>
                                          <p:spTgt spid="46"/>
                                        </p:tgtEl>
                                      </p:cBhvr>
                                    </p:animEffect>
                                  </p:childTnLst>
                                </p:cTn>
                              </p:par>
                              <p:par>
                                <p:cTn id="36" presetID="9" presetClass="entr" presetSubtype="0" fill="hold"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dissolve">
                                      <p:cBhvr>
                                        <p:cTn id="38" dur="500"/>
                                        <p:tgtEl>
                                          <p:spTgt spid="6"/>
                                        </p:tgtEl>
                                      </p:cBhvr>
                                    </p:animEffect>
                                  </p:childTnLst>
                                </p:cTn>
                              </p:par>
                              <p:par>
                                <p:cTn id="39" presetID="9" presetClass="entr" presetSubtype="0"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dissolve">
                                      <p:cBhvr>
                                        <p:cTn id="41" dur="500"/>
                                        <p:tgtEl>
                                          <p:spTgt spid="15"/>
                                        </p:tgtEl>
                                      </p:cBhvr>
                                    </p:animEffect>
                                  </p:childTnLst>
                                </p:cTn>
                              </p:par>
                              <p:par>
                                <p:cTn id="42" presetID="9" presetClass="entr" presetSubtype="0" fill="hold"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dissolve">
                                      <p:cBhvr>
                                        <p:cTn id="44" dur="500"/>
                                        <p:tgtEl>
                                          <p:spTgt spid="5"/>
                                        </p:tgtEl>
                                      </p:cBhvr>
                                    </p:animEffect>
                                  </p:childTnLst>
                                </p:cTn>
                              </p:par>
                              <p:par>
                                <p:cTn id="45" presetID="9" presetClass="entr" presetSubtype="0" fill="hold"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dissolve">
                                      <p:cBhvr>
                                        <p:cTn id="47" dur="500"/>
                                        <p:tgtEl>
                                          <p:spTgt spid="8"/>
                                        </p:tgtEl>
                                      </p:cBhvr>
                                    </p:animEffect>
                                  </p:childTnLst>
                                </p:cTn>
                              </p:par>
                              <p:par>
                                <p:cTn id="48" presetID="9" presetClass="entr" presetSubtype="0"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dissolve">
                                      <p:cBhvr>
                                        <p:cTn id="50" dur="500"/>
                                        <p:tgtEl>
                                          <p:spTgt spid="18"/>
                                        </p:tgtEl>
                                      </p:cBhvr>
                                    </p:animEffect>
                                  </p:childTnLst>
                                </p:cTn>
                              </p:par>
                              <p:par>
                                <p:cTn id="51" presetID="9" presetClass="entr" presetSubtype="0"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dissolve">
                                      <p:cBhvr>
                                        <p:cTn id="53" dur="500"/>
                                        <p:tgtEl>
                                          <p:spTgt spid="10"/>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dissolve">
                                      <p:cBhvr>
                                        <p:cTn id="56" dur="500"/>
                                        <p:tgtEl>
                                          <p:spTgt spid="20"/>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dissolve">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blinds(horizontal)">
                                      <p:cBhvr>
                                        <p:cTn id="64" dur="500"/>
                                        <p:tgtEl>
                                          <p:spTgt spid="45"/>
                                        </p:tgtEl>
                                      </p:cBhvr>
                                    </p:animEffect>
                                  </p:childTnLst>
                                </p:cTn>
                              </p:par>
                              <p:par>
                                <p:cTn id="65" presetID="3" presetClass="entr" presetSubtype="10" fill="hold" nodeType="with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blinds(horizontal)">
                                      <p:cBhvr>
                                        <p:cTn id="67" dur="500"/>
                                        <p:tgtEl>
                                          <p:spTgt spid="12"/>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blinds(horizontal)">
                                      <p:cBhvr>
                                        <p:cTn id="70" dur="500"/>
                                        <p:tgtEl>
                                          <p:spTgt spid="13"/>
                                        </p:tgtEl>
                                      </p:cBhvr>
                                    </p:animEffect>
                                  </p:childTnLst>
                                </p:cTn>
                              </p:par>
                              <p:par>
                                <p:cTn id="71" presetID="3" presetClass="entr" presetSubtype="10" fill="hold" nodeType="with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blinds(horizontal)">
                                      <p:cBhvr>
                                        <p:cTn id="73" dur="500"/>
                                        <p:tgtEl>
                                          <p:spTgt spid="11"/>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blinds(horizontal)">
                                      <p:cBhvr>
                                        <p:cTn id="76" dur="500"/>
                                        <p:tgtEl>
                                          <p:spTgt spid="22"/>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blinds(horizontal)">
                                      <p:cBhvr>
                                        <p:cTn id="79" dur="500"/>
                                        <p:tgtEl>
                                          <p:spTgt spid="23"/>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4"/>
                                        </p:tgtEl>
                                        <p:attrNameLst>
                                          <p:attrName>style.visibility</p:attrName>
                                        </p:attrNameLst>
                                      </p:cBhvr>
                                      <p:to>
                                        <p:strVal val="visible"/>
                                      </p:to>
                                    </p:set>
                                    <p:animEffect transition="in" filter="blinds(horizontal)">
                                      <p:cBhvr>
                                        <p:cTn id="84" dur="500"/>
                                        <p:tgtEl>
                                          <p:spTgt spid="4"/>
                                        </p:tgtEl>
                                      </p:cBhvr>
                                    </p:animEffec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checkerboard(across)">
                                      <p:cBhvr>
                                        <p:cTn id="89" dur="500"/>
                                        <p:tgtEl>
                                          <p:spTgt spid="19"/>
                                        </p:tgtEl>
                                      </p:cBhvr>
                                    </p:animEffect>
                                  </p:childTnLst>
                                </p:cTn>
                              </p:par>
                              <p:par>
                                <p:cTn id="90" presetID="5" presetClass="entr" presetSubtype="10" fill="hold" grpId="0" nodeType="with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checkerboard(across)">
                                      <p:cBhvr>
                                        <p:cTn id="92" dur="500"/>
                                        <p:tgtEl>
                                          <p:spTgt spid="24"/>
                                        </p:tgtEl>
                                      </p:cBhvr>
                                    </p:animEffect>
                                  </p:childTnLst>
                                </p:cTn>
                              </p:par>
                              <p:par>
                                <p:cTn id="93" presetID="5" presetClass="entr" presetSubtype="10" fill="hold" grpId="0" nodeType="withEffect">
                                  <p:stCondLst>
                                    <p:cond delay="0"/>
                                  </p:stCondLst>
                                  <p:childTnLst>
                                    <p:set>
                                      <p:cBhvr>
                                        <p:cTn id="94" dur="1" fill="hold">
                                          <p:stCondLst>
                                            <p:cond delay="0"/>
                                          </p:stCondLst>
                                        </p:cTn>
                                        <p:tgtEl>
                                          <p:spTgt spid="25"/>
                                        </p:tgtEl>
                                        <p:attrNameLst>
                                          <p:attrName>style.visibility</p:attrName>
                                        </p:attrNameLst>
                                      </p:cBhvr>
                                      <p:to>
                                        <p:strVal val="visible"/>
                                      </p:to>
                                    </p:set>
                                    <p:animEffect transition="in" filter="checkerboard(across)">
                                      <p:cBhvr>
                                        <p:cTn id="95" dur="500"/>
                                        <p:tgtEl>
                                          <p:spTgt spid="25"/>
                                        </p:tgtEl>
                                      </p:cBhvr>
                                    </p:animEffect>
                                  </p:childTnLst>
                                </p:cTn>
                              </p:par>
                              <p:par>
                                <p:cTn id="96" presetID="5" presetClass="entr" presetSubtype="10" fill="hold" nodeType="with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checkerboard(across)">
                                      <p:cBhvr>
                                        <p:cTn id="9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3" grpId="0" animBg="1"/>
      <p:bldP spid="19" grpId="0"/>
      <p:bldP spid="20" grpId="0" animBg="1"/>
      <p:bldP spid="21" grpId="0"/>
      <p:bldP spid="22" grpId="0" animBg="1"/>
      <p:bldP spid="23" grpId="0"/>
      <p:bldP spid="24" grpId="0" animBg="1"/>
      <p:bldP spid="25" grpId="0"/>
      <p:bldP spid="46" grpId="0"/>
      <p:bldP spid="48" grpId="0"/>
      <p:bldP spid="49" grpId="0"/>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smtClean="0"/>
              <a:t>What we see today</a:t>
            </a:r>
            <a:endParaRPr lang="en-US" dirty="0"/>
          </a:p>
        </p:txBody>
      </p:sp>
      <p:sp>
        <p:nvSpPr>
          <p:cNvPr id="3" name="Content Placeholder 2"/>
          <p:cNvSpPr>
            <a:spLocks noGrp="1"/>
          </p:cNvSpPr>
          <p:nvPr>
            <p:ph idx="1"/>
          </p:nvPr>
        </p:nvSpPr>
        <p:spPr>
          <a:xfrm>
            <a:off x="457200" y="762000"/>
            <a:ext cx="8686800" cy="6096000"/>
          </a:xfrm>
        </p:spPr>
        <p:txBody>
          <a:bodyPr>
            <a:normAutofit fontScale="85000" lnSpcReduction="20000"/>
          </a:bodyPr>
          <a:lstStyle/>
          <a:p>
            <a:pPr>
              <a:buNone/>
            </a:pPr>
            <a:r>
              <a:rPr lang="en-US" sz="3300" b="1" dirty="0" smtClean="0">
                <a:solidFill>
                  <a:srgbClr val="FF0000"/>
                </a:solidFill>
              </a:rPr>
              <a:t>What are the communication types we experience ?</a:t>
            </a:r>
          </a:p>
          <a:p>
            <a:pPr>
              <a:buNone/>
            </a:pPr>
            <a:r>
              <a:rPr lang="en-US" sz="2400" b="1" dirty="0" smtClean="0">
                <a:solidFill>
                  <a:srgbClr val="0070C0"/>
                </a:solidFill>
              </a:rPr>
              <a:t>Public and personal recent changes </a:t>
            </a:r>
          </a:p>
          <a:p>
            <a:pPr>
              <a:buNone/>
            </a:pPr>
            <a:r>
              <a:rPr lang="en-US" sz="2400" dirty="0" smtClean="0"/>
              <a:t>				</a:t>
            </a:r>
            <a:r>
              <a:rPr lang="en-US" sz="2400" dirty="0" smtClean="0">
                <a:solidFill>
                  <a:srgbClr val="FF0000"/>
                </a:solidFill>
              </a:rPr>
              <a:t>   </a:t>
            </a:r>
            <a:r>
              <a:rPr lang="en-US" sz="2600" b="1" dirty="0" smtClean="0">
                <a:solidFill>
                  <a:srgbClr val="FF0000"/>
                </a:solidFill>
              </a:rPr>
              <a:t>Public</a:t>
            </a:r>
            <a:r>
              <a:rPr lang="en-US" sz="2400" dirty="0" smtClean="0">
                <a:solidFill>
                  <a:srgbClr val="FF0000"/>
                </a:solidFill>
              </a:rPr>
              <a:t> </a:t>
            </a:r>
            <a:r>
              <a:rPr lang="en-US" sz="2400" dirty="0" smtClean="0">
                <a:solidFill>
                  <a:srgbClr val="00B050"/>
                </a:solidFill>
              </a:rPr>
              <a:t>from newspapers, books, radio </a:t>
            </a:r>
            <a:r>
              <a:rPr lang="en-US" sz="2400" dirty="0" smtClean="0"/>
              <a:t>to </a:t>
            </a:r>
            <a:r>
              <a:rPr lang="en-US" sz="2400" dirty="0" smtClean="0">
                <a:solidFill>
                  <a:srgbClr val="FF0000"/>
                </a:solidFill>
              </a:rPr>
              <a:t>internet, TV</a:t>
            </a:r>
          </a:p>
          <a:p>
            <a:pPr algn="ctr">
              <a:buNone/>
            </a:pPr>
            <a:r>
              <a:rPr lang="en-US" sz="2400" dirty="0" smtClean="0"/>
              <a:t>		 	</a:t>
            </a:r>
            <a:r>
              <a:rPr lang="en-US" sz="2400" dirty="0" smtClean="0">
                <a:solidFill>
                  <a:srgbClr val="FF0000"/>
                </a:solidFill>
              </a:rPr>
              <a:t>                 Personal </a:t>
            </a:r>
            <a:r>
              <a:rPr lang="en-US" sz="2400" dirty="0" smtClean="0">
                <a:solidFill>
                  <a:srgbClr val="00B050"/>
                </a:solidFill>
              </a:rPr>
              <a:t>from letters, fixed telephones to </a:t>
            </a:r>
            <a:r>
              <a:rPr lang="en-US" sz="2400" dirty="0" smtClean="0">
                <a:solidFill>
                  <a:srgbClr val="FF0000"/>
                </a:solidFill>
              </a:rPr>
              <a:t>e mail and      mobile telephones</a:t>
            </a:r>
          </a:p>
          <a:p>
            <a:pPr>
              <a:buNone/>
            </a:pPr>
            <a:endParaRPr lang="en-US" sz="2000" dirty="0" smtClean="0"/>
          </a:p>
          <a:p>
            <a:pPr>
              <a:buNone/>
            </a:pPr>
            <a:r>
              <a:rPr lang="en-US" sz="3000" b="1" dirty="0" smtClean="0">
                <a:solidFill>
                  <a:srgbClr val="FF0000"/>
                </a:solidFill>
              </a:rPr>
              <a:t>Major revolution</a:t>
            </a:r>
            <a:r>
              <a:rPr lang="en-US" sz="2200" dirty="0" smtClean="0">
                <a:solidFill>
                  <a:srgbClr val="FF0000"/>
                </a:solidFill>
              </a:rPr>
              <a:t> </a:t>
            </a:r>
            <a:r>
              <a:rPr lang="en-US" sz="2600" b="1" dirty="0" smtClean="0">
                <a:solidFill>
                  <a:srgbClr val="FF0000"/>
                </a:solidFill>
              </a:rPr>
              <a:t>using one terminal</a:t>
            </a:r>
            <a:r>
              <a:rPr lang="en-US" sz="2000" dirty="0" smtClean="0">
                <a:solidFill>
                  <a:srgbClr val="FF0000"/>
                </a:solidFill>
              </a:rPr>
              <a:t> </a:t>
            </a:r>
            <a:r>
              <a:rPr lang="en-US" sz="2100" dirty="0" smtClean="0"/>
              <a:t>a </a:t>
            </a:r>
            <a:r>
              <a:rPr lang="en-US" sz="2100" dirty="0" smtClean="0">
                <a:solidFill>
                  <a:srgbClr val="0070C0"/>
                </a:solidFill>
              </a:rPr>
              <a:t>big TV screen at home </a:t>
            </a:r>
            <a:r>
              <a:rPr lang="en-US" sz="2100" dirty="0" smtClean="0">
                <a:solidFill>
                  <a:srgbClr val="FF0000"/>
                </a:solidFill>
              </a:rPr>
              <a:t>for public &amp; personal communication</a:t>
            </a:r>
            <a:r>
              <a:rPr lang="en-US" sz="2100" dirty="0" smtClean="0"/>
              <a:t>, one mobile terminal for personal (like </a:t>
            </a:r>
            <a:r>
              <a:rPr lang="en-US" sz="2100" dirty="0" smtClean="0">
                <a:solidFill>
                  <a:srgbClr val="FF0000"/>
                </a:solidFill>
              </a:rPr>
              <a:t>black berry</a:t>
            </a:r>
            <a:r>
              <a:rPr lang="en-US" sz="2100" dirty="0" smtClean="0"/>
              <a:t>)  to be used to store all your data, and be able to communicate with public and personal both</a:t>
            </a:r>
            <a:endParaRPr lang="en-US" sz="2000" dirty="0" smtClean="0"/>
          </a:p>
          <a:p>
            <a:pPr marL="0" indent="0">
              <a:buNone/>
            </a:pPr>
            <a:endParaRPr lang="en-US" sz="3000" b="1" dirty="0" smtClean="0">
              <a:solidFill>
                <a:srgbClr val="FF0000"/>
              </a:solidFill>
            </a:endParaRPr>
          </a:p>
          <a:p>
            <a:pPr marL="0" indent="0">
              <a:buNone/>
            </a:pPr>
            <a:r>
              <a:rPr lang="en-US" sz="3000" b="1" dirty="0" smtClean="0">
                <a:solidFill>
                  <a:srgbClr val="FF0000"/>
                </a:solidFill>
              </a:rPr>
              <a:t>Hybrid Communication</a:t>
            </a:r>
            <a:r>
              <a:rPr lang="en-US" sz="2000" dirty="0" smtClean="0"/>
              <a:t>, </a:t>
            </a:r>
            <a:r>
              <a:rPr lang="en-US" sz="2600" b="1" dirty="0" smtClean="0"/>
              <a:t>now used mainly for </a:t>
            </a:r>
            <a:r>
              <a:rPr lang="en-US" sz="2600" b="1" dirty="0" smtClean="0">
                <a:solidFill>
                  <a:srgbClr val="00B0F0"/>
                </a:solidFill>
              </a:rPr>
              <a:t>entertainment </a:t>
            </a:r>
            <a:r>
              <a:rPr lang="en-US" sz="2600" b="1" dirty="0" smtClean="0"/>
              <a:t>(Mega shows)</a:t>
            </a:r>
            <a:r>
              <a:rPr lang="en-US" sz="2400" dirty="0" smtClean="0"/>
              <a:t>and will push further for education and religion</a:t>
            </a:r>
            <a:r>
              <a:rPr lang="en-US" sz="2000" dirty="0" smtClean="0"/>
              <a:t/>
            </a:r>
            <a:br>
              <a:rPr lang="en-US" sz="2000" dirty="0" smtClean="0"/>
            </a:br>
            <a:r>
              <a:rPr lang="en-US" sz="3000" b="1" dirty="0" smtClean="0">
                <a:solidFill>
                  <a:srgbClr val="FF0000"/>
                </a:solidFill>
              </a:rPr>
              <a:t>What next, </a:t>
            </a:r>
            <a:r>
              <a:rPr lang="en-US" sz="2400" dirty="0" smtClean="0"/>
              <a:t>Today </a:t>
            </a:r>
            <a:r>
              <a:rPr lang="en-US" sz="2800" dirty="0" smtClean="0">
                <a:solidFill>
                  <a:srgbClr val="FF0000"/>
                </a:solidFill>
              </a:rPr>
              <a:t>triple play</a:t>
            </a:r>
            <a:r>
              <a:rPr lang="en-US" sz="2400" dirty="0" smtClean="0">
                <a:solidFill>
                  <a:srgbClr val="FF0000"/>
                </a:solidFill>
              </a:rPr>
              <a:t> </a:t>
            </a:r>
            <a:r>
              <a:rPr lang="en-US" sz="2400" dirty="0" smtClean="0"/>
              <a:t>will include the </a:t>
            </a:r>
            <a:r>
              <a:rPr lang="en-US" sz="3300" b="1" dirty="0" smtClean="0">
                <a:solidFill>
                  <a:srgbClr val="FF0000"/>
                </a:solidFill>
              </a:rPr>
              <a:t>smell</a:t>
            </a:r>
            <a:endParaRPr lang="en-US" sz="2000" b="1" dirty="0" smtClean="0">
              <a:solidFill>
                <a:srgbClr val="FF0000"/>
              </a:solidFill>
            </a:endParaRPr>
          </a:p>
          <a:p>
            <a:pPr>
              <a:buNone/>
            </a:pPr>
            <a:endParaRPr lang="en-US" sz="3500" b="1" dirty="0" smtClean="0">
              <a:solidFill>
                <a:srgbClr val="FF0000"/>
              </a:solidFill>
            </a:endParaRPr>
          </a:p>
          <a:p>
            <a:pPr>
              <a:buNone/>
            </a:pPr>
            <a:endParaRPr lang="en-US" sz="3500" b="1" dirty="0" smtClean="0">
              <a:solidFill>
                <a:srgbClr val="FF0000"/>
              </a:solidFill>
            </a:endParaRPr>
          </a:p>
          <a:p>
            <a:pPr>
              <a:buNone/>
            </a:pPr>
            <a:endParaRPr lang="en-US" sz="3500" b="1" dirty="0" smtClean="0">
              <a:solidFill>
                <a:srgbClr val="FF0000"/>
              </a:solidFill>
            </a:endParaRPr>
          </a:p>
          <a:p>
            <a:pPr>
              <a:buNone/>
            </a:pPr>
            <a:r>
              <a:rPr lang="en-US" sz="3500" b="1" dirty="0" smtClean="0">
                <a:solidFill>
                  <a:srgbClr val="FF0000"/>
                </a:solidFill>
              </a:rPr>
              <a:t>Further research </a:t>
            </a:r>
            <a:r>
              <a:rPr lang="en-US" sz="2600" b="1" dirty="0" smtClean="0"/>
              <a:t>on identifying </a:t>
            </a:r>
            <a:r>
              <a:rPr lang="en-US" sz="3800" b="1" dirty="0" smtClean="0">
                <a:solidFill>
                  <a:srgbClr val="FF0000"/>
                </a:solidFill>
              </a:rPr>
              <a:t>terrorists</a:t>
            </a:r>
            <a:endParaRPr lang="en-US" sz="2600" b="1" dirty="0">
              <a:solidFill>
                <a:srgbClr val="FF0000"/>
              </a:solidFill>
            </a:endParaRPr>
          </a:p>
        </p:txBody>
      </p:sp>
      <p:pic>
        <p:nvPicPr>
          <p:cNvPr id="4" name="Picture 3" descr="020309095141newspapers.jpg"/>
          <p:cNvPicPr>
            <a:picLocks noChangeAspect="1"/>
          </p:cNvPicPr>
          <p:nvPr/>
        </p:nvPicPr>
        <p:blipFill>
          <a:blip r:embed="rId2" cstate="email"/>
          <a:stretch>
            <a:fillRect/>
          </a:stretch>
        </p:blipFill>
        <p:spPr>
          <a:xfrm>
            <a:off x="457200" y="1600200"/>
            <a:ext cx="868066" cy="762000"/>
          </a:xfrm>
          <a:prstGeom prst="rect">
            <a:avLst/>
          </a:prstGeom>
        </p:spPr>
      </p:pic>
      <p:pic>
        <p:nvPicPr>
          <p:cNvPr id="5" name="Picture 4" descr="Avaya_4606_telephone.jpg"/>
          <p:cNvPicPr>
            <a:picLocks noChangeAspect="1"/>
          </p:cNvPicPr>
          <p:nvPr/>
        </p:nvPicPr>
        <p:blipFill>
          <a:blip r:embed="rId3" cstate="email"/>
          <a:stretch>
            <a:fillRect/>
          </a:stretch>
        </p:blipFill>
        <p:spPr>
          <a:xfrm>
            <a:off x="1600200" y="1676400"/>
            <a:ext cx="892458" cy="519113"/>
          </a:xfrm>
          <a:prstGeom prst="rect">
            <a:avLst/>
          </a:prstGeom>
        </p:spPr>
      </p:pic>
      <p:pic>
        <p:nvPicPr>
          <p:cNvPr id="6" name="Picture 5" descr="300_blackberry_bold.jpg"/>
          <p:cNvPicPr>
            <a:picLocks noChangeAspect="1"/>
          </p:cNvPicPr>
          <p:nvPr/>
        </p:nvPicPr>
        <p:blipFill>
          <a:blip r:embed="rId4" cstate="email"/>
          <a:stretch>
            <a:fillRect/>
          </a:stretch>
        </p:blipFill>
        <p:spPr>
          <a:xfrm>
            <a:off x="228600" y="2971800"/>
            <a:ext cx="563811" cy="838200"/>
          </a:xfrm>
          <a:prstGeom prst="rect">
            <a:avLst/>
          </a:prstGeom>
        </p:spPr>
      </p:pic>
      <p:pic>
        <p:nvPicPr>
          <p:cNvPr id="11266" name="Picture 2" descr="http://gossips.srilankaactress.info/wp-content/uploads/2010/11/mega-star.jpg"/>
          <p:cNvPicPr>
            <a:picLocks noChangeAspect="1" noChangeArrowheads="1"/>
          </p:cNvPicPr>
          <p:nvPr/>
        </p:nvPicPr>
        <p:blipFill>
          <a:blip r:embed="rId5" cstate="email"/>
          <a:srcRect/>
          <a:stretch>
            <a:fillRect/>
          </a:stretch>
        </p:blipFill>
        <p:spPr bwMode="auto">
          <a:xfrm>
            <a:off x="6491523" y="4267200"/>
            <a:ext cx="2652477" cy="1947655"/>
          </a:xfrm>
          <a:prstGeom prst="rect">
            <a:avLst/>
          </a:prstGeom>
          <a:noFill/>
        </p:spPr>
      </p:pic>
      <p:pic>
        <p:nvPicPr>
          <p:cNvPr id="11268" name="Picture 4" descr="http://www.treehugger.com/california-ban-big-screen-tv.jpg"/>
          <p:cNvPicPr>
            <a:picLocks noChangeAspect="1" noChangeArrowheads="1"/>
          </p:cNvPicPr>
          <p:nvPr/>
        </p:nvPicPr>
        <p:blipFill>
          <a:blip r:embed="rId6" cstate="email"/>
          <a:srcRect/>
          <a:stretch>
            <a:fillRect/>
          </a:stretch>
        </p:blipFill>
        <p:spPr bwMode="auto">
          <a:xfrm>
            <a:off x="7696200" y="2118360"/>
            <a:ext cx="1066800" cy="853440"/>
          </a:xfrm>
          <a:prstGeom prst="rect">
            <a:avLst/>
          </a:prstGeom>
          <a:noFill/>
        </p:spPr>
      </p:pic>
      <p:pic>
        <p:nvPicPr>
          <p:cNvPr id="11272" name="Picture 8" descr="http://www.visitthailand.travel/images/data/skype%20live%20conversation.jpg"/>
          <p:cNvPicPr>
            <a:picLocks noChangeAspect="1" noChangeArrowheads="1"/>
          </p:cNvPicPr>
          <p:nvPr/>
        </p:nvPicPr>
        <p:blipFill>
          <a:blip r:embed="rId7" cstate="email"/>
          <a:srcRect/>
          <a:stretch>
            <a:fillRect/>
          </a:stretch>
        </p:blipFill>
        <p:spPr bwMode="auto">
          <a:xfrm>
            <a:off x="2252967" y="4833874"/>
            <a:ext cx="2090433" cy="14145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066800"/>
          </a:xfrm>
        </p:spPr>
        <p:txBody>
          <a:bodyPr>
            <a:normAutofit fontScale="90000"/>
            <a:scene3d>
              <a:camera prst="orthographicFront"/>
              <a:lightRig rig="threePt" dir="t"/>
            </a:scene3d>
            <a:sp3d extrusionH="57150">
              <a:bevelT w="38100" h="38100" prst="angle"/>
            </a:sp3d>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63500">
                    <a:schemeClr val="accent1">
                      <a:satMod val="175000"/>
                      <a:alpha val="40000"/>
                    </a:schemeClr>
                  </a:glow>
                  <a:outerShdw blurRad="41275" dist="12700" dir="12000000" algn="tl" rotWithShape="0">
                    <a:srgbClr val="000000">
                      <a:alpha val="40000"/>
                    </a:srgbClr>
                  </a:outerShdw>
                </a:effectLst>
              </a:rPr>
              <a:t>Next generation Communication network is now on the way</a:t>
            </a:r>
            <a:endParaRPr lang="en-US"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glow rad="63500">
                  <a:schemeClr val="accent1">
                    <a:satMod val="175000"/>
                    <a:alpha val="40000"/>
                  </a:schemeClr>
                </a:glow>
                <a:outerShdw blurRad="41275" dist="12700" dir="12000000" algn="tl" rotWithShape="0">
                  <a:srgbClr val="000000">
                    <a:alpha val="40000"/>
                  </a:srgbClr>
                </a:outerShdw>
              </a:effectLst>
            </a:endParaRPr>
          </a:p>
        </p:txBody>
      </p:sp>
      <p:sp>
        <p:nvSpPr>
          <p:cNvPr id="3" name="Content Placeholder 2"/>
          <p:cNvSpPr>
            <a:spLocks noGrp="1"/>
          </p:cNvSpPr>
          <p:nvPr>
            <p:ph idx="1"/>
          </p:nvPr>
        </p:nvSpPr>
        <p:spPr>
          <a:xfrm>
            <a:off x="457200" y="1295401"/>
            <a:ext cx="8229600" cy="990600"/>
          </a:xfrm>
        </p:spPr>
        <p:txBody>
          <a:bodyPr>
            <a:normAutofit/>
          </a:bodyPr>
          <a:lstStyle/>
          <a:p>
            <a:pPr>
              <a:buNone/>
            </a:pPr>
            <a:r>
              <a:rPr lang="en-US" sz="2800" b="1" dirty="0" smtClean="0">
                <a:solidFill>
                  <a:schemeClr val="tx1">
                    <a:lumMod val="75000"/>
                    <a:lumOff val="25000"/>
                  </a:schemeClr>
                </a:solidFill>
              </a:rPr>
              <a:t>Immediate future you will see the following.</a:t>
            </a:r>
          </a:p>
          <a:p>
            <a:pPr>
              <a:buNone/>
            </a:pPr>
            <a:r>
              <a:rPr lang="en-US" sz="2000" dirty="0" smtClean="0">
                <a:solidFill>
                  <a:srgbClr val="0070C0"/>
                </a:solidFill>
              </a:rPr>
              <a:t>e-office,   e-Learning, e-Medicine, e-Security, e-Government, e-banking…</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p:txBody>
      </p:sp>
      <p:sp>
        <p:nvSpPr>
          <p:cNvPr id="4" name="TextBox 3"/>
          <p:cNvSpPr txBox="1"/>
          <p:nvPr/>
        </p:nvSpPr>
        <p:spPr>
          <a:xfrm>
            <a:off x="0" y="4267200"/>
            <a:ext cx="7927491" cy="923330"/>
          </a:xfrm>
          <a:prstGeom prst="rect">
            <a:avLst/>
          </a:prstGeom>
          <a:noFill/>
        </p:spPr>
        <p:txBody>
          <a:bodyPr wrap="none" rtlCol="0">
            <a:spAutoFit/>
          </a:bodyPr>
          <a:lstStyle/>
          <a:p>
            <a:r>
              <a:rPr lang="en-US" dirty="0" smtClean="0"/>
              <a:t>Are we Prepared? </a:t>
            </a:r>
          </a:p>
          <a:p>
            <a:r>
              <a:rPr lang="en-US" dirty="0" smtClean="0">
                <a:hlinkClick r:id="rId2"/>
              </a:rPr>
              <a:t>www.sinhalagosp</a:t>
            </a:r>
            <a:r>
              <a:rPr lang="en-US" dirty="0" smtClean="0">
                <a:hlinkClick r:id="rId3"/>
              </a:rPr>
              <a:t>el.com</a:t>
            </a:r>
            <a:r>
              <a:rPr lang="en-US" dirty="0" smtClean="0"/>
              <a:t>, </a:t>
            </a:r>
            <a:r>
              <a:rPr lang="en-US" dirty="0" smtClean="0">
                <a:hlinkClick r:id="rId4"/>
              </a:rPr>
              <a:t>www.ourladyofmadhusrilanka.com</a:t>
            </a:r>
            <a:r>
              <a:rPr lang="en-US" dirty="0" smtClean="0"/>
              <a:t>  </a:t>
            </a:r>
            <a:r>
              <a:rPr lang="en-US" dirty="0" smtClean="0">
                <a:hlinkClick r:id="rId5"/>
              </a:rPr>
              <a:t>www.whymary.net</a:t>
            </a:r>
            <a:r>
              <a:rPr lang="en-US" dirty="0" smtClean="0"/>
              <a:t>, </a:t>
            </a:r>
          </a:p>
          <a:p>
            <a:r>
              <a:rPr lang="en-US" dirty="0" smtClean="0">
                <a:hlinkClick r:id="rId6"/>
              </a:rPr>
              <a:t>www.archdioceseofcolombo.com</a:t>
            </a:r>
            <a:r>
              <a:rPr lang="en-US" dirty="0" smtClean="0"/>
              <a:t>, </a:t>
            </a:r>
            <a:r>
              <a:rPr lang="en-US" dirty="0" smtClean="0">
                <a:hlinkClick r:id="rId7"/>
              </a:rPr>
              <a:t>www.vatican.va</a:t>
            </a:r>
            <a:r>
              <a:rPr lang="en-US" dirty="0" smtClean="0"/>
              <a:t> </a:t>
            </a:r>
            <a:endParaRPr lang="en-US" dirty="0"/>
          </a:p>
        </p:txBody>
      </p:sp>
      <p:sp>
        <p:nvSpPr>
          <p:cNvPr id="5" name="Rectangle 4"/>
          <p:cNvSpPr/>
          <p:nvPr/>
        </p:nvSpPr>
        <p:spPr>
          <a:xfrm>
            <a:off x="152400" y="3429000"/>
            <a:ext cx="1698222" cy="461665"/>
          </a:xfrm>
          <a:prstGeom prst="rect">
            <a:avLst/>
          </a:prstGeom>
        </p:spPr>
        <p:txBody>
          <a:bodyPr wrap="none">
            <a:spAutoFit/>
          </a:bodyPr>
          <a:lstStyle/>
          <a:p>
            <a:pPr>
              <a:buNone/>
            </a:pPr>
            <a:r>
              <a:rPr lang="en-US" sz="2400" b="1" dirty="0" smtClean="0">
                <a:solidFill>
                  <a:srgbClr val="FF0000"/>
                </a:solidFill>
              </a:rPr>
              <a:t>What Next?</a:t>
            </a:r>
          </a:p>
        </p:txBody>
      </p:sp>
      <p:sp>
        <p:nvSpPr>
          <p:cNvPr id="6" name="Rectangle 5"/>
          <p:cNvSpPr/>
          <p:nvPr/>
        </p:nvSpPr>
        <p:spPr>
          <a:xfrm>
            <a:off x="990600" y="3733800"/>
            <a:ext cx="2006896" cy="646331"/>
          </a:xfrm>
          <a:prstGeom prst="rect">
            <a:avLst/>
          </a:prstGeom>
        </p:spPr>
        <p:txBody>
          <a:bodyPr wrap="none">
            <a:spAutoFit/>
          </a:bodyPr>
          <a:lstStyle/>
          <a:p>
            <a:pPr>
              <a:buNone/>
            </a:pPr>
            <a:r>
              <a:rPr lang="en-US" sz="3600" b="1" dirty="0" smtClean="0">
                <a:solidFill>
                  <a:srgbClr val="0070C0"/>
                </a:solidFill>
              </a:rPr>
              <a:t>e-religion</a:t>
            </a:r>
            <a:endParaRPr lang="en-US" sz="2800" b="1" dirty="0">
              <a:solidFill>
                <a:srgbClr val="0070C0"/>
              </a:solidFill>
            </a:endParaRPr>
          </a:p>
        </p:txBody>
      </p:sp>
      <p:pic>
        <p:nvPicPr>
          <p:cNvPr id="10242" name="Picture 2" descr="http://www.owtsar.co.in/Images/eoffice-setup.jpg"/>
          <p:cNvPicPr>
            <a:picLocks noChangeAspect="1" noChangeArrowheads="1"/>
          </p:cNvPicPr>
          <p:nvPr/>
        </p:nvPicPr>
        <p:blipFill>
          <a:blip r:embed="rId8" cstate="email"/>
          <a:srcRect/>
          <a:stretch>
            <a:fillRect/>
          </a:stretch>
        </p:blipFill>
        <p:spPr bwMode="auto">
          <a:xfrm>
            <a:off x="152400" y="2133600"/>
            <a:ext cx="1331801" cy="1219200"/>
          </a:xfrm>
          <a:prstGeom prst="rect">
            <a:avLst/>
          </a:prstGeom>
          <a:noFill/>
        </p:spPr>
      </p:pic>
      <p:pic>
        <p:nvPicPr>
          <p:cNvPr id="10244" name="Picture 4" descr="http://www.asipto.com/images/e-learning.jpg"/>
          <p:cNvPicPr>
            <a:picLocks noChangeAspect="1" noChangeArrowheads="1"/>
          </p:cNvPicPr>
          <p:nvPr/>
        </p:nvPicPr>
        <p:blipFill>
          <a:blip r:embed="rId9" cstate="email"/>
          <a:srcRect/>
          <a:stretch>
            <a:fillRect/>
          </a:stretch>
        </p:blipFill>
        <p:spPr bwMode="auto">
          <a:xfrm>
            <a:off x="1524000" y="2133600"/>
            <a:ext cx="1143000" cy="1143000"/>
          </a:xfrm>
          <a:prstGeom prst="rect">
            <a:avLst/>
          </a:prstGeom>
          <a:noFill/>
        </p:spPr>
      </p:pic>
      <p:pic>
        <p:nvPicPr>
          <p:cNvPr id="10246" name="Picture 6" descr="http://www.dreamstime.com/e-medicine-stethoscope-computer-thumb18388821.jpg"/>
          <p:cNvPicPr>
            <a:picLocks noChangeAspect="1" noChangeArrowheads="1"/>
          </p:cNvPicPr>
          <p:nvPr/>
        </p:nvPicPr>
        <p:blipFill>
          <a:blip r:embed="rId10" cstate="email"/>
          <a:srcRect/>
          <a:stretch>
            <a:fillRect/>
          </a:stretch>
        </p:blipFill>
        <p:spPr bwMode="auto">
          <a:xfrm>
            <a:off x="2895600" y="2209800"/>
            <a:ext cx="853440" cy="1066800"/>
          </a:xfrm>
          <a:prstGeom prst="rect">
            <a:avLst/>
          </a:prstGeom>
          <a:noFill/>
        </p:spPr>
      </p:pic>
      <p:pic>
        <p:nvPicPr>
          <p:cNvPr id="10248" name="Picture 8" descr="http://planetinsignia.com/yahoo_site_admin/assets/images/security_cctv_Surveillance_system_std.4170335security%20cctv%20Surveillance%20system"/>
          <p:cNvPicPr>
            <a:picLocks noChangeAspect="1" noChangeArrowheads="1"/>
          </p:cNvPicPr>
          <p:nvPr/>
        </p:nvPicPr>
        <p:blipFill>
          <a:blip r:embed="rId11" cstate="email"/>
          <a:srcRect/>
          <a:stretch>
            <a:fillRect/>
          </a:stretch>
        </p:blipFill>
        <p:spPr bwMode="auto">
          <a:xfrm>
            <a:off x="3962400" y="2286000"/>
            <a:ext cx="1143000" cy="685800"/>
          </a:xfrm>
          <a:prstGeom prst="rect">
            <a:avLst/>
          </a:prstGeom>
          <a:noFill/>
        </p:spPr>
      </p:pic>
      <p:pic>
        <p:nvPicPr>
          <p:cNvPr id="10250" name="Picture 10" descr="http://www.digitalbirmingham.co.uk/blog/wp-content/uploads/2010/01/mice-and-world1.jpg"/>
          <p:cNvPicPr>
            <a:picLocks noChangeAspect="1" noChangeArrowheads="1"/>
          </p:cNvPicPr>
          <p:nvPr/>
        </p:nvPicPr>
        <p:blipFill>
          <a:blip r:embed="rId12" cstate="email"/>
          <a:srcRect/>
          <a:stretch>
            <a:fillRect/>
          </a:stretch>
        </p:blipFill>
        <p:spPr bwMode="auto">
          <a:xfrm>
            <a:off x="5410200" y="2209800"/>
            <a:ext cx="1143000" cy="805129"/>
          </a:xfrm>
          <a:prstGeom prst="rect">
            <a:avLst/>
          </a:prstGeom>
          <a:noFill/>
        </p:spPr>
      </p:pic>
      <p:pic>
        <p:nvPicPr>
          <p:cNvPr id="10252" name="Picture 12" descr="http://www.technologytimes.pk/wp-content/uploads/2011/05/ebanking_250x251.jpg"/>
          <p:cNvPicPr>
            <a:picLocks noChangeAspect="1" noChangeArrowheads="1"/>
          </p:cNvPicPr>
          <p:nvPr/>
        </p:nvPicPr>
        <p:blipFill>
          <a:blip r:embed="rId13" cstate="email"/>
          <a:srcRect/>
          <a:stretch>
            <a:fillRect/>
          </a:stretch>
        </p:blipFill>
        <p:spPr bwMode="auto">
          <a:xfrm>
            <a:off x="6915150" y="2133600"/>
            <a:ext cx="1085850" cy="1090193"/>
          </a:xfrm>
          <a:prstGeom prst="rect">
            <a:avLst/>
          </a:prstGeom>
          <a:noFill/>
        </p:spPr>
      </p:pic>
      <p:pic>
        <p:nvPicPr>
          <p:cNvPr id="10253" name="Picture 13"/>
          <p:cNvPicPr>
            <a:picLocks noChangeAspect="1" noChangeArrowheads="1"/>
          </p:cNvPicPr>
          <p:nvPr/>
        </p:nvPicPr>
        <p:blipFill>
          <a:blip r:embed="rId14" cstate="email"/>
          <a:srcRect/>
          <a:stretch>
            <a:fillRect/>
          </a:stretch>
        </p:blipFill>
        <p:spPr bwMode="auto">
          <a:xfrm>
            <a:off x="152400" y="5334000"/>
            <a:ext cx="1219200" cy="1524000"/>
          </a:xfrm>
          <a:prstGeom prst="rect">
            <a:avLst/>
          </a:prstGeom>
          <a:noFill/>
          <a:ln w="9525">
            <a:noFill/>
            <a:miter lim="800000"/>
            <a:headEnd/>
            <a:tailEnd/>
          </a:ln>
          <a:effectLst/>
        </p:spPr>
      </p:pic>
      <p:pic>
        <p:nvPicPr>
          <p:cNvPr id="10254" name="Picture 14"/>
          <p:cNvPicPr>
            <a:picLocks noChangeAspect="1" noChangeArrowheads="1"/>
          </p:cNvPicPr>
          <p:nvPr/>
        </p:nvPicPr>
        <p:blipFill>
          <a:blip r:embed="rId15" cstate="email"/>
          <a:srcRect/>
          <a:stretch>
            <a:fillRect/>
          </a:stretch>
        </p:blipFill>
        <p:spPr bwMode="auto">
          <a:xfrm>
            <a:off x="1447800" y="5410200"/>
            <a:ext cx="1295400" cy="990600"/>
          </a:xfrm>
          <a:prstGeom prst="rect">
            <a:avLst/>
          </a:prstGeom>
          <a:noFill/>
          <a:ln w="9525">
            <a:noFill/>
            <a:miter lim="800000"/>
            <a:headEnd/>
            <a:tailEnd/>
          </a:ln>
          <a:effectLst/>
        </p:spPr>
      </p:pic>
      <p:pic>
        <p:nvPicPr>
          <p:cNvPr id="10255" name="Picture 15"/>
          <p:cNvPicPr>
            <a:picLocks noChangeAspect="1" noChangeArrowheads="1"/>
          </p:cNvPicPr>
          <p:nvPr/>
        </p:nvPicPr>
        <p:blipFill>
          <a:blip r:embed="rId16" cstate="email"/>
          <a:srcRect/>
          <a:stretch>
            <a:fillRect/>
          </a:stretch>
        </p:blipFill>
        <p:spPr bwMode="auto">
          <a:xfrm>
            <a:off x="2971800" y="5410200"/>
            <a:ext cx="685800" cy="762000"/>
          </a:xfrm>
          <a:prstGeom prst="rect">
            <a:avLst/>
          </a:prstGeom>
          <a:noFill/>
          <a:ln w="9525">
            <a:noFill/>
            <a:miter lim="800000"/>
            <a:headEnd/>
            <a:tailEnd/>
          </a:ln>
          <a:effectLst/>
        </p:spPr>
      </p:pic>
      <p:pic>
        <p:nvPicPr>
          <p:cNvPr id="10256" name="Picture 16"/>
          <p:cNvPicPr>
            <a:picLocks noChangeAspect="1" noChangeArrowheads="1"/>
          </p:cNvPicPr>
          <p:nvPr/>
        </p:nvPicPr>
        <p:blipFill>
          <a:blip r:embed="rId17" cstate="email"/>
          <a:srcRect/>
          <a:stretch>
            <a:fillRect/>
          </a:stretch>
        </p:blipFill>
        <p:spPr bwMode="auto">
          <a:xfrm>
            <a:off x="3962400" y="5334000"/>
            <a:ext cx="1524000" cy="838200"/>
          </a:xfrm>
          <a:prstGeom prst="rect">
            <a:avLst/>
          </a:prstGeom>
          <a:noFill/>
          <a:ln w="9525">
            <a:noFill/>
            <a:miter lim="800000"/>
            <a:headEnd/>
            <a:tailEnd/>
          </a:ln>
          <a:effectLst/>
        </p:spPr>
      </p:pic>
      <p:pic>
        <p:nvPicPr>
          <p:cNvPr id="10257" name="Picture 17"/>
          <p:cNvPicPr>
            <a:picLocks noChangeAspect="1" noChangeArrowheads="1"/>
          </p:cNvPicPr>
          <p:nvPr/>
        </p:nvPicPr>
        <p:blipFill>
          <a:blip r:embed="rId18" cstate="email"/>
          <a:srcRect/>
          <a:stretch>
            <a:fillRect/>
          </a:stretch>
        </p:blipFill>
        <p:spPr bwMode="auto">
          <a:xfrm>
            <a:off x="5791200" y="5334000"/>
            <a:ext cx="1524000" cy="914400"/>
          </a:xfrm>
          <a:prstGeom prst="rect">
            <a:avLst/>
          </a:prstGeom>
          <a:noFill/>
          <a:ln w="9525">
            <a:noFill/>
            <a:miter lim="800000"/>
            <a:headEnd/>
            <a:tailEnd/>
          </a:ln>
          <a:effectLst/>
        </p:spPr>
      </p:pic>
      <p:sp>
        <p:nvSpPr>
          <p:cNvPr id="18" name="TextBox 17"/>
          <p:cNvSpPr txBox="1"/>
          <p:nvPr/>
        </p:nvSpPr>
        <p:spPr>
          <a:xfrm>
            <a:off x="2899214" y="3505200"/>
            <a:ext cx="6244786" cy="830997"/>
          </a:xfrm>
          <a:prstGeom prst="rect">
            <a:avLst/>
          </a:prstGeom>
          <a:noFill/>
        </p:spPr>
        <p:txBody>
          <a:bodyPr wrap="none" rtlCol="0">
            <a:spAutoFit/>
          </a:bodyPr>
          <a:lstStyle/>
          <a:p>
            <a:r>
              <a:rPr lang="en-US" sz="2400" dirty="0" smtClean="0"/>
              <a:t>Can we practice the major activities without </a:t>
            </a:r>
          </a:p>
          <a:p>
            <a:r>
              <a:rPr lang="en-US" sz="2400" dirty="0" smtClean="0"/>
              <a:t>going to the church? E confession ..is it possible?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694"/>
            <a:ext cx="7543800" cy="606094"/>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out come of any revolutions</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extBox 3"/>
          <p:cNvSpPr txBox="1"/>
          <p:nvPr/>
        </p:nvSpPr>
        <p:spPr>
          <a:xfrm>
            <a:off x="228600" y="304800"/>
            <a:ext cx="2237728" cy="400110"/>
          </a:xfrm>
          <a:prstGeom prst="rect">
            <a:avLst/>
          </a:prstGeom>
          <a:noFill/>
        </p:spPr>
        <p:txBody>
          <a:bodyPr wrap="none" rtlCol="0">
            <a:spAutoFit/>
          </a:bodyPr>
          <a:lstStyle/>
          <a:p>
            <a:r>
              <a:rPr lang="en-US" sz="2000" dirty="0" smtClean="0"/>
              <a:t>What is God’s Plan?</a:t>
            </a:r>
            <a:endParaRPr lang="en-US" sz="2000" dirty="0"/>
          </a:p>
        </p:txBody>
      </p:sp>
      <p:sp>
        <p:nvSpPr>
          <p:cNvPr id="5" name="Rectangle 4"/>
          <p:cNvSpPr/>
          <p:nvPr/>
        </p:nvSpPr>
        <p:spPr>
          <a:xfrm>
            <a:off x="457200" y="634791"/>
            <a:ext cx="8534400" cy="400110"/>
          </a:xfrm>
          <a:prstGeom prst="rect">
            <a:avLst/>
          </a:prstGeom>
        </p:spPr>
        <p:txBody>
          <a:bodyPr wrap="square">
            <a:spAutoFit/>
          </a:bodyPr>
          <a:lstStyle/>
          <a:p>
            <a:pPr>
              <a:buNone/>
            </a:pPr>
            <a:r>
              <a:rPr lang="en-US" sz="2000" dirty="0" smtClean="0"/>
              <a:t>Improving the efficiency resulting in improving the effectiveness &amp; productivity</a:t>
            </a:r>
          </a:p>
        </p:txBody>
      </p:sp>
      <p:sp>
        <p:nvSpPr>
          <p:cNvPr id="6" name="Rectangle 5"/>
          <p:cNvSpPr/>
          <p:nvPr/>
        </p:nvSpPr>
        <p:spPr>
          <a:xfrm>
            <a:off x="228600" y="895290"/>
            <a:ext cx="2144433" cy="400110"/>
          </a:xfrm>
          <a:prstGeom prst="rect">
            <a:avLst/>
          </a:prstGeom>
        </p:spPr>
        <p:txBody>
          <a:bodyPr wrap="none">
            <a:spAutoFit/>
          </a:bodyPr>
          <a:lstStyle/>
          <a:p>
            <a:r>
              <a:rPr lang="en-US" sz="2000" dirty="0" smtClean="0"/>
              <a:t>What is efficiency?</a:t>
            </a:r>
            <a:endParaRPr lang="en-US" sz="2000" dirty="0"/>
          </a:p>
        </p:txBody>
      </p:sp>
      <p:grpSp>
        <p:nvGrpSpPr>
          <p:cNvPr id="11" name="Group 10"/>
          <p:cNvGrpSpPr/>
          <p:nvPr/>
        </p:nvGrpSpPr>
        <p:grpSpPr>
          <a:xfrm>
            <a:off x="1676400" y="1143000"/>
            <a:ext cx="8382000" cy="738664"/>
            <a:chOff x="2286000" y="2967335"/>
            <a:chExt cx="5715000" cy="738664"/>
          </a:xfrm>
        </p:grpSpPr>
        <p:sp>
          <p:nvSpPr>
            <p:cNvPr id="7" name="Rectangle 6"/>
            <p:cNvSpPr/>
            <p:nvPr/>
          </p:nvSpPr>
          <p:spPr>
            <a:xfrm>
              <a:off x="2286000" y="2967335"/>
              <a:ext cx="5715000" cy="738664"/>
            </a:xfrm>
            <a:prstGeom prst="rect">
              <a:avLst/>
            </a:prstGeom>
          </p:spPr>
          <p:txBody>
            <a:bodyPr wrap="square">
              <a:spAutoFit/>
            </a:bodyPr>
            <a:lstStyle/>
            <a:p>
              <a:r>
                <a:rPr lang="en-US" sz="2400" dirty="0" smtClean="0">
                  <a:solidFill>
                    <a:srgbClr val="FF0000"/>
                  </a:solidFill>
                </a:rPr>
                <a:t>Efficiency </a:t>
              </a:r>
              <a:r>
                <a:rPr lang="en-US" dirty="0" smtClean="0">
                  <a:solidFill>
                    <a:srgbClr val="FF0000"/>
                  </a:solidFill>
                </a:rPr>
                <a:t>=    The resources needed to do a job according to your mindset</a:t>
              </a:r>
            </a:p>
            <a:p>
              <a:pPr>
                <a:buFont typeface="Arial" charset="0"/>
                <a:buNone/>
              </a:pPr>
              <a:r>
                <a:rPr lang="en-US" dirty="0" smtClean="0">
                  <a:solidFill>
                    <a:srgbClr val="FF0000"/>
                  </a:solidFill>
                </a:rPr>
                <a:t>                             Actual resources we used according to present technology</a:t>
              </a:r>
            </a:p>
          </p:txBody>
        </p:sp>
        <p:cxnSp>
          <p:nvCxnSpPr>
            <p:cNvPr id="9" name="Straight Connector 8"/>
            <p:cNvCxnSpPr/>
            <p:nvPr/>
          </p:nvCxnSpPr>
          <p:spPr>
            <a:xfrm>
              <a:off x="3480955" y="3348335"/>
              <a:ext cx="3681845" cy="1588"/>
            </a:xfrm>
            <a:prstGeom prst="line">
              <a:avLst/>
            </a:prstGeom>
          </p:spPr>
          <p:style>
            <a:lnRef idx="1">
              <a:schemeClr val="accent2"/>
            </a:lnRef>
            <a:fillRef idx="0">
              <a:schemeClr val="accent2"/>
            </a:fillRef>
            <a:effectRef idx="0">
              <a:schemeClr val="accent2"/>
            </a:effectRef>
            <a:fontRef idx="minor">
              <a:schemeClr val="tx1"/>
            </a:fontRef>
          </p:style>
        </p:cxnSp>
      </p:grpSp>
      <p:sp>
        <p:nvSpPr>
          <p:cNvPr id="10" name="Rectangle 9"/>
          <p:cNvSpPr/>
          <p:nvPr/>
        </p:nvSpPr>
        <p:spPr>
          <a:xfrm>
            <a:off x="228600" y="1688275"/>
            <a:ext cx="5420138" cy="369332"/>
          </a:xfrm>
          <a:prstGeom prst="rect">
            <a:avLst/>
          </a:prstGeom>
        </p:spPr>
        <p:txBody>
          <a:bodyPr wrap="none">
            <a:spAutoFit/>
          </a:bodyPr>
          <a:lstStyle/>
          <a:p>
            <a:r>
              <a:rPr lang="en-US" dirty="0" smtClean="0"/>
              <a:t>If you’re mindset is for bullock cart instead of motor cars</a:t>
            </a:r>
            <a:endParaRPr lang="en-US" dirty="0"/>
          </a:p>
        </p:txBody>
      </p:sp>
      <p:pic>
        <p:nvPicPr>
          <p:cNvPr id="9218" name="Picture 2" descr="Happy man cartoon and cartoon men character design illustrations."/>
          <p:cNvPicPr>
            <a:picLocks noChangeAspect="1" noChangeArrowheads="1"/>
          </p:cNvPicPr>
          <p:nvPr/>
        </p:nvPicPr>
        <p:blipFill>
          <a:blip r:embed="rId3"/>
          <a:srcRect l="36000"/>
          <a:stretch>
            <a:fillRect/>
          </a:stretch>
        </p:blipFill>
        <p:spPr bwMode="auto">
          <a:xfrm flipH="1">
            <a:off x="1219200" y="1981200"/>
            <a:ext cx="524701" cy="990600"/>
          </a:xfrm>
          <a:prstGeom prst="rect">
            <a:avLst/>
          </a:prstGeom>
          <a:noFill/>
        </p:spPr>
      </p:pic>
      <p:cxnSp>
        <p:nvCxnSpPr>
          <p:cNvPr id="15" name="Straight Arrow Connector 14"/>
          <p:cNvCxnSpPr/>
          <p:nvPr/>
        </p:nvCxnSpPr>
        <p:spPr>
          <a:xfrm>
            <a:off x="2057400" y="2284412"/>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57400" y="2971800"/>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220" name="Picture 4" descr="http://www.cartoonstock.com/lowres/epa1590l.jpg"/>
          <p:cNvPicPr>
            <a:picLocks noChangeAspect="1" noChangeArrowheads="1"/>
          </p:cNvPicPr>
          <p:nvPr/>
        </p:nvPicPr>
        <p:blipFill>
          <a:blip r:embed="rId4" cstate="email"/>
          <a:srcRect/>
          <a:stretch>
            <a:fillRect/>
          </a:stretch>
        </p:blipFill>
        <p:spPr bwMode="auto">
          <a:xfrm>
            <a:off x="2971800" y="1982621"/>
            <a:ext cx="597370" cy="379579"/>
          </a:xfrm>
          <a:prstGeom prst="rect">
            <a:avLst/>
          </a:prstGeom>
          <a:noFill/>
        </p:spPr>
      </p:pic>
      <p:pic>
        <p:nvPicPr>
          <p:cNvPr id="9222" name="Picture 6" descr="http://www.dreamstime.com/cartoon-car-thumb2197595.jpg"/>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2819400" y="2514601"/>
            <a:ext cx="914400" cy="514350"/>
          </a:xfrm>
          <a:prstGeom prst="rect">
            <a:avLst/>
          </a:prstGeom>
          <a:noFill/>
        </p:spPr>
      </p:pic>
      <p:sp>
        <p:nvSpPr>
          <p:cNvPr id="19" name="TextBox 18"/>
          <p:cNvSpPr txBox="1"/>
          <p:nvPr/>
        </p:nvSpPr>
        <p:spPr>
          <a:xfrm>
            <a:off x="1905000" y="2286000"/>
            <a:ext cx="2996398" cy="307777"/>
          </a:xfrm>
          <a:prstGeom prst="rect">
            <a:avLst/>
          </a:prstGeom>
          <a:noFill/>
        </p:spPr>
        <p:txBody>
          <a:bodyPr wrap="none" rtlCol="0">
            <a:spAutoFit/>
          </a:bodyPr>
          <a:lstStyle/>
          <a:p>
            <a:r>
              <a:rPr lang="en-US" sz="1400" dirty="0" smtClean="0"/>
              <a:t>2 </a:t>
            </a:r>
            <a:r>
              <a:rPr lang="en-US" sz="1400" b="1" dirty="0" smtClean="0"/>
              <a:t>weeks</a:t>
            </a:r>
            <a:r>
              <a:rPr lang="en-US" sz="1400" dirty="0" smtClean="0"/>
              <a:t> for from Colombo to </a:t>
            </a:r>
            <a:r>
              <a:rPr lang="en-US" sz="1400" dirty="0" err="1" smtClean="0"/>
              <a:t>Ampitiya</a:t>
            </a:r>
            <a:endParaRPr lang="en-US" sz="1400" dirty="0"/>
          </a:p>
        </p:txBody>
      </p:sp>
      <p:sp>
        <p:nvSpPr>
          <p:cNvPr id="20" name="TextBox 19"/>
          <p:cNvSpPr txBox="1"/>
          <p:nvPr/>
        </p:nvSpPr>
        <p:spPr>
          <a:xfrm>
            <a:off x="1981200" y="3048000"/>
            <a:ext cx="2953309" cy="307777"/>
          </a:xfrm>
          <a:prstGeom prst="rect">
            <a:avLst/>
          </a:prstGeom>
          <a:noFill/>
        </p:spPr>
        <p:txBody>
          <a:bodyPr wrap="none" rtlCol="0">
            <a:spAutoFit/>
          </a:bodyPr>
          <a:lstStyle/>
          <a:p>
            <a:r>
              <a:rPr lang="en-US" sz="1400" dirty="0" smtClean="0"/>
              <a:t>3 </a:t>
            </a:r>
            <a:r>
              <a:rPr lang="en-US" sz="1400" b="1" dirty="0" smtClean="0"/>
              <a:t>hours</a:t>
            </a:r>
            <a:r>
              <a:rPr lang="en-US" sz="1400" dirty="0" smtClean="0"/>
              <a:t> for from Colombo to </a:t>
            </a:r>
            <a:r>
              <a:rPr lang="en-US" sz="1400" dirty="0" err="1" smtClean="0"/>
              <a:t>Ampitiya</a:t>
            </a:r>
            <a:endParaRPr lang="en-US" sz="1400" dirty="0"/>
          </a:p>
        </p:txBody>
      </p:sp>
      <p:sp>
        <p:nvSpPr>
          <p:cNvPr id="21" name="TextBox 20"/>
          <p:cNvSpPr txBox="1"/>
          <p:nvPr/>
        </p:nvSpPr>
        <p:spPr>
          <a:xfrm>
            <a:off x="5105400" y="1916875"/>
            <a:ext cx="838200" cy="338554"/>
          </a:xfrm>
          <a:prstGeom prst="rect">
            <a:avLst/>
          </a:prstGeom>
          <a:noFill/>
        </p:spPr>
        <p:txBody>
          <a:bodyPr wrap="square" rtlCol="0">
            <a:spAutoFit/>
          </a:bodyPr>
          <a:lstStyle/>
          <a:p>
            <a:r>
              <a:rPr lang="en-US" sz="1600" dirty="0" smtClean="0"/>
              <a:t>3hours</a:t>
            </a:r>
            <a:endParaRPr lang="en-US" sz="1600" dirty="0"/>
          </a:p>
        </p:txBody>
      </p:sp>
      <p:sp>
        <p:nvSpPr>
          <p:cNvPr id="22" name="TextBox 21"/>
          <p:cNvSpPr txBox="1"/>
          <p:nvPr/>
        </p:nvSpPr>
        <p:spPr>
          <a:xfrm>
            <a:off x="4800600" y="2209800"/>
            <a:ext cx="1752600" cy="369332"/>
          </a:xfrm>
          <a:prstGeom prst="rect">
            <a:avLst/>
          </a:prstGeom>
          <a:noFill/>
        </p:spPr>
        <p:txBody>
          <a:bodyPr wrap="square" rtlCol="0">
            <a:spAutoFit/>
          </a:bodyPr>
          <a:lstStyle/>
          <a:p>
            <a:r>
              <a:rPr lang="en-US" dirty="0" smtClean="0"/>
              <a:t>24hours x 14</a:t>
            </a:r>
            <a:endParaRPr lang="en-US" dirty="0"/>
          </a:p>
        </p:txBody>
      </p:sp>
      <p:cxnSp>
        <p:nvCxnSpPr>
          <p:cNvPr id="24" name="Straight Connector 23"/>
          <p:cNvCxnSpPr/>
          <p:nvPr/>
        </p:nvCxnSpPr>
        <p:spPr>
          <a:xfrm>
            <a:off x="4800600" y="2209800"/>
            <a:ext cx="13716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5257800" y="2590800"/>
            <a:ext cx="838200" cy="369332"/>
          </a:xfrm>
          <a:prstGeom prst="rect">
            <a:avLst/>
          </a:prstGeom>
          <a:noFill/>
        </p:spPr>
        <p:txBody>
          <a:bodyPr wrap="square" rtlCol="0">
            <a:spAutoFit/>
          </a:bodyPr>
          <a:lstStyle/>
          <a:p>
            <a:r>
              <a:rPr lang="en-US" dirty="0" smtClean="0"/>
              <a:t>3hours</a:t>
            </a:r>
            <a:endParaRPr lang="en-US" dirty="0"/>
          </a:p>
        </p:txBody>
      </p:sp>
      <p:sp>
        <p:nvSpPr>
          <p:cNvPr id="26" name="TextBox 25"/>
          <p:cNvSpPr txBox="1"/>
          <p:nvPr/>
        </p:nvSpPr>
        <p:spPr>
          <a:xfrm>
            <a:off x="4953000" y="2971800"/>
            <a:ext cx="1752600" cy="369332"/>
          </a:xfrm>
          <a:prstGeom prst="rect">
            <a:avLst/>
          </a:prstGeom>
          <a:noFill/>
        </p:spPr>
        <p:txBody>
          <a:bodyPr wrap="square" rtlCol="0">
            <a:spAutoFit/>
          </a:bodyPr>
          <a:lstStyle/>
          <a:p>
            <a:r>
              <a:rPr lang="en-US" dirty="0" smtClean="0"/>
              <a:t>     3 hours</a:t>
            </a:r>
            <a:endParaRPr lang="en-US" dirty="0"/>
          </a:p>
        </p:txBody>
      </p:sp>
      <p:cxnSp>
        <p:nvCxnSpPr>
          <p:cNvPr id="27" name="Straight Connector 26"/>
          <p:cNvCxnSpPr/>
          <p:nvPr/>
        </p:nvCxnSpPr>
        <p:spPr>
          <a:xfrm>
            <a:off x="5105400" y="2971800"/>
            <a:ext cx="1371600" cy="1588"/>
          </a:xfrm>
          <a:prstGeom prst="line">
            <a:avLst/>
          </a:prstGeom>
        </p:spPr>
        <p:style>
          <a:lnRef idx="2">
            <a:schemeClr val="accent1"/>
          </a:lnRef>
          <a:fillRef idx="0">
            <a:schemeClr val="accent1"/>
          </a:fillRef>
          <a:effectRef idx="1">
            <a:schemeClr val="accent1"/>
          </a:effectRef>
          <a:fontRef idx="minor">
            <a:schemeClr val="tx1"/>
          </a:fontRef>
        </p:style>
      </p:cxnSp>
      <p:pic>
        <p:nvPicPr>
          <p:cNvPr id="9224" name="Picture 8" descr="http://www.clipproject.info/Cliparts_Free/Menschen_Free/Clipart-Cartoon-Design-01.gif"/>
          <p:cNvPicPr>
            <a:picLocks noChangeAspect="1" noChangeArrowheads="1"/>
          </p:cNvPicPr>
          <p:nvPr/>
        </p:nvPicPr>
        <p:blipFill>
          <a:blip r:embed="rId6"/>
          <a:srcRect b="7692"/>
          <a:stretch>
            <a:fillRect/>
          </a:stretch>
        </p:blipFill>
        <p:spPr bwMode="auto">
          <a:xfrm>
            <a:off x="6553200" y="1981200"/>
            <a:ext cx="609600" cy="562708"/>
          </a:xfrm>
          <a:prstGeom prst="rect">
            <a:avLst/>
          </a:prstGeom>
          <a:noFill/>
        </p:spPr>
      </p:pic>
      <p:pic>
        <p:nvPicPr>
          <p:cNvPr id="9226" name="Picture 10" descr="http://image.shutterstock.com/display_pic_with_logo/461047/461047,1254386750,3/stock-photo-happy-cartoon-man-in-suit-is-dancing-and-running-because-of-good-mood-38027347.jpg"/>
          <p:cNvPicPr>
            <a:picLocks noChangeAspect="1" noChangeArrowheads="1"/>
          </p:cNvPicPr>
          <p:nvPr/>
        </p:nvPicPr>
        <p:blipFill>
          <a:blip r:embed="rId7" cstate="email"/>
          <a:srcRect/>
          <a:stretch>
            <a:fillRect/>
          </a:stretch>
        </p:blipFill>
        <p:spPr bwMode="auto">
          <a:xfrm flipH="1">
            <a:off x="7391400" y="2362200"/>
            <a:ext cx="609600" cy="840916"/>
          </a:xfrm>
          <a:prstGeom prst="rect">
            <a:avLst/>
          </a:prstGeom>
          <a:noFill/>
        </p:spPr>
      </p:pic>
      <p:sp>
        <p:nvSpPr>
          <p:cNvPr id="33" name="TextBox 32"/>
          <p:cNvSpPr txBox="1"/>
          <p:nvPr/>
        </p:nvSpPr>
        <p:spPr>
          <a:xfrm>
            <a:off x="2819400" y="3259775"/>
            <a:ext cx="6553200" cy="338554"/>
          </a:xfrm>
          <a:prstGeom prst="rect">
            <a:avLst/>
          </a:prstGeom>
          <a:noFill/>
        </p:spPr>
        <p:txBody>
          <a:bodyPr wrap="square" rtlCol="0">
            <a:spAutoFit/>
          </a:bodyPr>
          <a:lstStyle/>
          <a:p>
            <a:r>
              <a:rPr lang="en-US" sz="1600" b="1" dirty="0" smtClean="0"/>
              <a:t>You’re  more than 100 times </a:t>
            </a:r>
            <a:r>
              <a:rPr lang="en-US" sz="1600" b="1" dirty="0" smtClean="0"/>
              <a:t>inefficient </a:t>
            </a:r>
            <a:r>
              <a:rPr lang="en-US" sz="1600" b="1" dirty="0" smtClean="0"/>
              <a:t>than current day technology.</a:t>
            </a:r>
            <a:endParaRPr lang="en-US" sz="1600" b="1" dirty="0"/>
          </a:p>
        </p:txBody>
      </p:sp>
      <p:cxnSp>
        <p:nvCxnSpPr>
          <p:cNvPr id="29" name="Straight Arrow Connector 28"/>
          <p:cNvCxnSpPr/>
          <p:nvPr/>
        </p:nvCxnSpPr>
        <p:spPr>
          <a:xfrm>
            <a:off x="2057400" y="4035623"/>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52400" y="3593068"/>
            <a:ext cx="4549579" cy="369332"/>
          </a:xfrm>
          <a:prstGeom prst="rect">
            <a:avLst/>
          </a:prstGeom>
        </p:spPr>
        <p:txBody>
          <a:bodyPr wrap="none">
            <a:spAutoFit/>
          </a:bodyPr>
          <a:lstStyle/>
          <a:p>
            <a:r>
              <a:rPr lang="en-US" dirty="0" smtClean="0"/>
              <a:t>If you’re mindset is for </a:t>
            </a:r>
            <a:r>
              <a:rPr lang="en-US" dirty="0" smtClean="0"/>
              <a:t>postal instead </a:t>
            </a:r>
            <a:r>
              <a:rPr lang="en-US" dirty="0" smtClean="0"/>
              <a:t>of </a:t>
            </a:r>
            <a:r>
              <a:rPr lang="en-US" dirty="0" smtClean="0"/>
              <a:t>emails</a:t>
            </a:r>
            <a:endParaRPr lang="en-US" dirty="0"/>
          </a:p>
        </p:txBody>
      </p:sp>
      <p:pic>
        <p:nvPicPr>
          <p:cNvPr id="11268" name="Picture 4" descr="http://wakeywakeynews.com/wp-content/uploads/2011/03/Post-Office.jpg"/>
          <p:cNvPicPr>
            <a:picLocks noChangeAspect="1" noChangeArrowheads="1"/>
          </p:cNvPicPr>
          <p:nvPr/>
        </p:nvPicPr>
        <p:blipFill>
          <a:blip r:embed="rId8" cstate="email"/>
          <a:srcRect/>
          <a:stretch>
            <a:fillRect/>
          </a:stretch>
        </p:blipFill>
        <p:spPr bwMode="auto">
          <a:xfrm>
            <a:off x="1447800" y="3860868"/>
            <a:ext cx="457200" cy="327155"/>
          </a:xfrm>
          <a:prstGeom prst="rect">
            <a:avLst/>
          </a:prstGeom>
          <a:noFill/>
        </p:spPr>
      </p:pic>
      <p:sp>
        <p:nvSpPr>
          <p:cNvPr id="32" name="TextBox 31"/>
          <p:cNvSpPr txBox="1"/>
          <p:nvPr/>
        </p:nvSpPr>
        <p:spPr>
          <a:xfrm>
            <a:off x="1905000" y="3959423"/>
            <a:ext cx="2868029" cy="307777"/>
          </a:xfrm>
          <a:prstGeom prst="rect">
            <a:avLst/>
          </a:prstGeom>
          <a:noFill/>
        </p:spPr>
        <p:txBody>
          <a:bodyPr wrap="none" rtlCol="0">
            <a:spAutoFit/>
          </a:bodyPr>
          <a:lstStyle/>
          <a:p>
            <a:r>
              <a:rPr lang="en-US" sz="1400" dirty="0" smtClean="0"/>
              <a:t>5 </a:t>
            </a:r>
            <a:r>
              <a:rPr lang="en-US" sz="1400" b="1" dirty="0" smtClean="0"/>
              <a:t>days</a:t>
            </a:r>
            <a:r>
              <a:rPr lang="en-US" sz="1400" dirty="0" smtClean="0"/>
              <a:t> </a:t>
            </a:r>
            <a:r>
              <a:rPr lang="en-US" sz="1400" dirty="0" smtClean="0"/>
              <a:t>for </a:t>
            </a:r>
            <a:r>
              <a:rPr lang="en-US" sz="1400" dirty="0" smtClean="0"/>
              <a:t>from Colombo to </a:t>
            </a:r>
            <a:r>
              <a:rPr lang="en-US" sz="1400" dirty="0" err="1" smtClean="0"/>
              <a:t>Ampitiya</a:t>
            </a:r>
            <a:endParaRPr lang="en-US" sz="1400" dirty="0"/>
          </a:p>
        </p:txBody>
      </p:sp>
      <p:sp>
        <p:nvSpPr>
          <p:cNvPr id="34" name="TextBox 33"/>
          <p:cNvSpPr txBox="1"/>
          <p:nvPr/>
        </p:nvSpPr>
        <p:spPr>
          <a:xfrm>
            <a:off x="6172200" y="3745468"/>
            <a:ext cx="1371600" cy="369332"/>
          </a:xfrm>
          <a:prstGeom prst="rect">
            <a:avLst/>
          </a:prstGeom>
          <a:noFill/>
        </p:spPr>
        <p:txBody>
          <a:bodyPr wrap="square" rtlCol="0">
            <a:spAutoFit/>
          </a:bodyPr>
          <a:lstStyle/>
          <a:p>
            <a:r>
              <a:rPr lang="en-US" dirty="0" smtClean="0"/>
              <a:t>5 seconds</a:t>
            </a:r>
            <a:endParaRPr lang="en-US" dirty="0"/>
          </a:p>
        </p:txBody>
      </p:sp>
      <p:sp>
        <p:nvSpPr>
          <p:cNvPr id="35" name="TextBox 34"/>
          <p:cNvSpPr txBox="1"/>
          <p:nvPr/>
        </p:nvSpPr>
        <p:spPr>
          <a:xfrm>
            <a:off x="4876800" y="4035623"/>
            <a:ext cx="3810000" cy="369332"/>
          </a:xfrm>
          <a:prstGeom prst="rect">
            <a:avLst/>
          </a:prstGeom>
          <a:noFill/>
        </p:spPr>
        <p:txBody>
          <a:bodyPr wrap="square" rtlCol="0">
            <a:spAutoFit/>
          </a:bodyPr>
          <a:lstStyle/>
          <a:p>
            <a:r>
              <a:rPr lang="en-US" dirty="0" smtClean="0"/>
              <a:t>5 days x 24</a:t>
            </a:r>
            <a:r>
              <a:rPr lang="en-US" dirty="0" smtClean="0"/>
              <a:t>hours x 60 min x 60 seconds</a:t>
            </a:r>
            <a:endParaRPr lang="en-US" dirty="0"/>
          </a:p>
        </p:txBody>
      </p:sp>
      <p:cxnSp>
        <p:nvCxnSpPr>
          <p:cNvPr id="36" name="Straight Connector 35"/>
          <p:cNvCxnSpPr/>
          <p:nvPr/>
        </p:nvCxnSpPr>
        <p:spPr>
          <a:xfrm>
            <a:off x="6096000" y="4035623"/>
            <a:ext cx="1371600" cy="1588"/>
          </a:xfrm>
          <a:prstGeom prst="line">
            <a:avLst/>
          </a:prstGeom>
        </p:spPr>
        <p:style>
          <a:lnRef idx="2">
            <a:schemeClr val="accent1"/>
          </a:lnRef>
          <a:fillRef idx="0">
            <a:schemeClr val="accent1"/>
          </a:fillRef>
          <a:effectRef idx="1">
            <a:schemeClr val="accent1"/>
          </a:effectRef>
          <a:fontRef idx="minor">
            <a:schemeClr val="tx1"/>
          </a:fontRef>
        </p:style>
      </p:cxnSp>
      <p:pic>
        <p:nvPicPr>
          <p:cNvPr id="11270" name="Picture 6" descr="http://www.emailaddressstore.com/images/email-address-1.gif"/>
          <p:cNvPicPr>
            <a:picLocks noChangeAspect="1" noChangeArrowheads="1" noCrop="1"/>
          </p:cNvPicPr>
          <p:nvPr/>
        </p:nvPicPr>
        <p:blipFill>
          <a:blip r:embed="rId9" cstate="print"/>
          <a:srcRect/>
          <a:stretch>
            <a:fillRect/>
          </a:stretch>
        </p:blipFill>
        <p:spPr bwMode="auto">
          <a:xfrm>
            <a:off x="1524000" y="4264223"/>
            <a:ext cx="381000" cy="423333"/>
          </a:xfrm>
          <a:prstGeom prst="rect">
            <a:avLst/>
          </a:prstGeom>
          <a:noFill/>
        </p:spPr>
      </p:pic>
      <p:cxnSp>
        <p:nvCxnSpPr>
          <p:cNvPr id="37" name="Straight Arrow Connector 36"/>
          <p:cNvCxnSpPr/>
          <p:nvPr/>
        </p:nvCxnSpPr>
        <p:spPr>
          <a:xfrm>
            <a:off x="2057400" y="4492823"/>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905000" y="4416623"/>
            <a:ext cx="3128036" cy="307777"/>
          </a:xfrm>
          <a:prstGeom prst="rect">
            <a:avLst/>
          </a:prstGeom>
          <a:noFill/>
        </p:spPr>
        <p:txBody>
          <a:bodyPr wrap="none" rtlCol="0">
            <a:spAutoFit/>
          </a:bodyPr>
          <a:lstStyle/>
          <a:p>
            <a:r>
              <a:rPr lang="en-US" sz="1400" dirty="0" smtClean="0"/>
              <a:t>5 </a:t>
            </a:r>
            <a:r>
              <a:rPr lang="en-US" sz="1400" b="1" dirty="0" smtClean="0"/>
              <a:t>seconds</a:t>
            </a:r>
            <a:r>
              <a:rPr lang="en-US" sz="1400" dirty="0" smtClean="0"/>
              <a:t> </a:t>
            </a:r>
            <a:r>
              <a:rPr lang="en-US" sz="1400" dirty="0" smtClean="0"/>
              <a:t>for </a:t>
            </a:r>
            <a:r>
              <a:rPr lang="en-US" sz="1400" dirty="0" smtClean="0"/>
              <a:t>from Colombo to </a:t>
            </a:r>
            <a:r>
              <a:rPr lang="en-US" sz="1400" dirty="0" err="1" smtClean="0"/>
              <a:t>Ampitiya</a:t>
            </a:r>
            <a:endParaRPr lang="en-US" sz="1400" dirty="0"/>
          </a:p>
        </p:txBody>
      </p:sp>
      <p:sp>
        <p:nvSpPr>
          <p:cNvPr id="41" name="TextBox 40"/>
          <p:cNvSpPr txBox="1"/>
          <p:nvPr/>
        </p:nvSpPr>
        <p:spPr>
          <a:xfrm>
            <a:off x="2590800" y="4648200"/>
            <a:ext cx="6553200" cy="338554"/>
          </a:xfrm>
          <a:prstGeom prst="rect">
            <a:avLst/>
          </a:prstGeom>
          <a:noFill/>
        </p:spPr>
        <p:txBody>
          <a:bodyPr wrap="square" rtlCol="0">
            <a:spAutoFit/>
          </a:bodyPr>
          <a:lstStyle/>
          <a:p>
            <a:r>
              <a:rPr lang="en-US" sz="1600" b="1" dirty="0" smtClean="0"/>
              <a:t>You’re  more than </a:t>
            </a:r>
            <a:r>
              <a:rPr lang="en-US" sz="1600" b="1" dirty="0" smtClean="0"/>
              <a:t>86000 </a:t>
            </a:r>
            <a:r>
              <a:rPr lang="en-US" sz="1600" b="1" dirty="0" smtClean="0"/>
              <a:t>times </a:t>
            </a:r>
            <a:r>
              <a:rPr lang="en-US" sz="1600" b="1" dirty="0" smtClean="0"/>
              <a:t>inefficient </a:t>
            </a:r>
            <a:r>
              <a:rPr lang="en-US" sz="1600" b="1" dirty="0" smtClean="0"/>
              <a:t>than current day technology.</a:t>
            </a:r>
            <a:endParaRPr lang="en-US" sz="1600" b="1" dirty="0"/>
          </a:p>
        </p:txBody>
      </p:sp>
      <p:sp>
        <p:nvSpPr>
          <p:cNvPr id="42" name="TextBox 41"/>
          <p:cNvSpPr txBox="1"/>
          <p:nvPr/>
        </p:nvSpPr>
        <p:spPr>
          <a:xfrm>
            <a:off x="484827" y="5598225"/>
            <a:ext cx="7668573" cy="707886"/>
          </a:xfrm>
          <a:prstGeom prst="rect">
            <a:avLst/>
          </a:prstGeom>
          <a:noFill/>
        </p:spPr>
        <p:txBody>
          <a:bodyPr wrap="none" rtlCol="0">
            <a:spAutoFit/>
          </a:bodyPr>
          <a:lstStyle/>
          <a:p>
            <a:pPr algn="ctr"/>
            <a:r>
              <a:rPr lang="en-US" sz="2000" b="1" dirty="0" smtClean="0"/>
              <a:t>With the Revolutions, your inefficiency will be increased exponentially</a:t>
            </a:r>
          </a:p>
          <a:p>
            <a:pPr algn="ctr"/>
            <a:r>
              <a:rPr lang="en-US" sz="2000" b="1" dirty="0" smtClean="0"/>
              <a:t> if your mindset is not for the current technology</a:t>
            </a:r>
            <a:endParaRPr lang="en-US" sz="2000" b="1" dirty="0"/>
          </a:p>
        </p:txBody>
      </p:sp>
      <p:sp>
        <p:nvSpPr>
          <p:cNvPr id="43" name="TextBox 42"/>
          <p:cNvSpPr txBox="1"/>
          <p:nvPr/>
        </p:nvSpPr>
        <p:spPr>
          <a:xfrm>
            <a:off x="3048000" y="4800600"/>
            <a:ext cx="5873852" cy="369332"/>
          </a:xfrm>
          <a:prstGeom prst="rect">
            <a:avLst/>
          </a:prstGeom>
          <a:noFill/>
        </p:spPr>
        <p:txBody>
          <a:bodyPr wrap="none" rtlCol="0">
            <a:spAutoFit/>
          </a:bodyPr>
          <a:lstStyle/>
          <a:p>
            <a:r>
              <a:rPr lang="en-US" dirty="0" smtClean="0"/>
              <a:t>Today computer works not to a second but for </a:t>
            </a:r>
            <a:r>
              <a:rPr lang="en-US" dirty="0" err="1" smtClean="0"/>
              <a:t>pico</a:t>
            </a:r>
            <a:r>
              <a:rPr lang="en-US" dirty="0" smtClean="0"/>
              <a:t> seconds. </a:t>
            </a:r>
          </a:p>
        </p:txBody>
      </p:sp>
      <p:sp>
        <p:nvSpPr>
          <p:cNvPr id="44" name="TextBox 43"/>
          <p:cNvSpPr txBox="1"/>
          <p:nvPr/>
        </p:nvSpPr>
        <p:spPr>
          <a:xfrm>
            <a:off x="0" y="5105400"/>
            <a:ext cx="8987653" cy="646331"/>
          </a:xfrm>
          <a:prstGeom prst="rect">
            <a:avLst/>
          </a:prstGeom>
          <a:noFill/>
        </p:spPr>
        <p:txBody>
          <a:bodyPr wrap="none" rtlCol="0">
            <a:spAutoFit/>
          </a:bodyPr>
          <a:lstStyle/>
          <a:p>
            <a:r>
              <a:rPr lang="en-US" dirty="0" smtClean="0"/>
              <a:t>Pico means what? Pico means divided into million and against divided into million. But human</a:t>
            </a:r>
          </a:p>
          <a:p>
            <a:r>
              <a:rPr lang="en-US" dirty="0" smtClean="0"/>
              <a:t>Cannot work even for hours. There is a </a:t>
            </a:r>
            <a:r>
              <a:rPr lang="en-US" b="1" dirty="0" smtClean="0"/>
              <a:t>big gap</a:t>
            </a:r>
            <a:r>
              <a:rPr lang="en-US" dirty="0" smtClean="0"/>
              <a:t> between technology and human. </a:t>
            </a:r>
          </a:p>
        </p:txBody>
      </p:sp>
      <p:sp>
        <p:nvSpPr>
          <p:cNvPr id="46" name="Content Placeholder 2"/>
          <p:cNvSpPr>
            <a:spLocks noGrp="1"/>
          </p:cNvSpPr>
          <p:nvPr>
            <p:ph idx="1"/>
          </p:nvPr>
        </p:nvSpPr>
        <p:spPr>
          <a:xfrm>
            <a:off x="1371600" y="6324600"/>
            <a:ext cx="6705600" cy="457200"/>
          </a:xfrm>
        </p:spPr>
        <p:txBody>
          <a:bodyPr>
            <a:noAutofit/>
          </a:bodyPr>
          <a:lstStyle/>
          <a:p>
            <a:pPr>
              <a:buNone/>
            </a:pPr>
            <a:r>
              <a:rPr lang="en-US" sz="2400" b="1" dirty="0" smtClean="0"/>
              <a:t>What is 'Christianity </a:t>
            </a:r>
            <a:r>
              <a:rPr lang="en-US" sz="2400" b="1" dirty="0" smtClean="0"/>
              <a:t>Teaching on this aspect?</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400" dirty="0" smtClean="0"/>
              <a:t>How to develop free thinking?</a:t>
            </a:r>
            <a:endParaRPr lang="en-US" sz="2400" dirty="0"/>
          </a:p>
        </p:txBody>
      </p:sp>
      <p:sp>
        <p:nvSpPr>
          <p:cNvPr id="3" name="Content Placeholder 2"/>
          <p:cNvSpPr>
            <a:spLocks noGrp="1"/>
          </p:cNvSpPr>
          <p:nvPr>
            <p:ph idx="1"/>
          </p:nvPr>
        </p:nvSpPr>
        <p:spPr>
          <a:xfrm>
            <a:off x="0" y="152400"/>
            <a:ext cx="9144000" cy="6858000"/>
          </a:xfrm>
        </p:spPr>
        <p:txBody>
          <a:bodyPr>
            <a:noAutofit/>
          </a:bodyPr>
          <a:lstStyle/>
          <a:p>
            <a:r>
              <a:rPr lang="en-US" sz="1400" b="1" dirty="0" smtClean="0"/>
              <a:t>Is human an animal? </a:t>
            </a:r>
            <a:r>
              <a:rPr lang="en-US" sz="1400" dirty="0" smtClean="0"/>
              <a:t>   </a:t>
            </a:r>
            <a:r>
              <a:rPr lang="en-US" sz="1400" i="1" dirty="0" smtClean="0"/>
              <a:t>Human does action for a purpose. But animal does action without any purpose.</a:t>
            </a:r>
          </a:p>
          <a:p>
            <a:r>
              <a:rPr lang="en-US" sz="1400" b="1" dirty="0" smtClean="0"/>
              <a:t>Can Human become an animal during this lifetime? Or Can animal become human during this lifetime?</a:t>
            </a:r>
          </a:p>
          <a:p>
            <a:pPr>
              <a:buNone/>
            </a:pPr>
            <a:r>
              <a:rPr lang="en-US" sz="1400" i="1" dirty="0" smtClean="0"/>
              <a:t>      Animal is never become a human during this life. But human can become an animal during this lifetime if he does things for a bad purpose</a:t>
            </a:r>
          </a:p>
          <a:p>
            <a:r>
              <a:rPr lang="en-US" sz="1400" b="1" dirty="0" smtClean="0"/>
              <a:t>What are the difference between religious law and government law?</a:t>
            </a:r>
          </a:p>
          <a:p>
            <a:pPr>
              <a:buNone/>
            </a:pPr>
            <a:r>
              <a:rPr lang="en-US" sz="1400" i="1" dirty="0" smtClean="0"/>
              <a:t> </a:t>
            </a:r>
            <a:r>
              <a:rPr lang="en-US" sz="1400" i="1" dirty="0" smtClean="0"/>
              <a:t>     Individual person identify his own sins and correct himself individually to nullify the bad effect of sins according to the religious principles. According to the government principles, the third party will identify whether he has against the law. If so punishment is enforce. Hence religious law supersedes government law to convert to a happy people</a:t>
            </a:r>
          </a:p>
          <a:p>
            <a:r>
              <a:rPr lang="en-US" sz="1400" b="1" dirty="0" smtClean="0"/>
              <a:t>If he is not happy and if he does not use (not to know) the latest development in the world, can he enjoy his life? </a:t>
            </a:r>
          </a:p>
          <a:p>
            <a:pPr>
              <a:buNone/>
            </a:pPr>
            <a:r>
              <a:rPr lang="en-US" sz="1400" i="1" dirty="0" smtClean="0"/>
              <a:t>      To develop as a free thinker he should be happy person and be efficient, productive and effective using the technological advancement make up to that date in the world.</a:t>
            </a:r>
          </a:p>
          <a:p>
            <a:r>
              <a:rPr lang="en-US" sz="1400" b="1" dirty="0" smtClean="0"/>
              <a:t>How Christianity supports to develop as free thinkers?</a:t>
            </a:r>
            <a:r>
              <a:rPr lang="en-US" sz="1400" i="1" dirty="0" smtClean="0"/>
              <a:t>  Your mother cannot decide whether you were a girl or boy. You cannot decide from which parents to be born. Christian believes God has decided through your parent to bring you into this world in same image as God. / You will never go for a advice from a crying person how to be happy.  Always we go to God when you are unhappy to ask for happiness. Hence God is a happy person. If our farther is happy we should live the life happily in this world.</a:t>
            </a:r>
            <a:r>
              <a:rPr lang="en-US" sz="1400" dirty="0" smtClean="0"/>
              <a:t> </a:t>
            </a:r>
            <a:r>
              <a:rPr lang="en-US" sz="1400" i="1" dirty="0" smtClean="0"/>
              <a:t>If we are unhappy we should verify why is it so?</a:t>
            </a:r>
          </a:p>
          <a:p>
            <a:r>
              <a:rPr lang="en-US" sz="1400" b="1" dirty="0" smtClean="0"/>
              <a:t>Can Christian live as a unhappy person in this life? </a:t>
            </a:r>
            <a:r>
              <a:rPr lang="en-US" sz="1400" i="1" dirty="0" smtClean="0"/>
              <a:t>Definitely NO</a:t>
            </a:r>
          </a:p>
          <a:p>
            <a:r>
              <a:rPr lang="en-US" sz="1400" b="1" dirty="0" smtClean="0"/>
              <a:t>How a catholic, while he is being happy contribute to the society to make the others happy?</a:t>
            </a:r>
          </a:p>
          <a:p>
            <a:pPr>
              <a:buNone/>
            </a:pPr>
            <a:r>
              <a:rPr lang="en-US" sz="1400" dirty="0" smtClean="0"/>
              <a:t> </a:t>
            </a:r>
            <a:r>
              <a:rPr lang="en-US" sz="1400" dirty="0" smtClean="0"/>
              <a:t>       </a:t>
            </a:r>
            <a:r>
              <a:rPr lang="en-US" sz="1400" i="1" dirty="0" smtClean="0"/>
              <a:t>Living beings in the world needs five basic elements. Earth, Water, Food, Sunlight and </a:t>
            </a:r>
            <a:r>
              <a:rPr lang="en-US" sz="1400" i="1" dirty="0" smtClean="0"/>
              <a:t>Air </a:t>
            </a:r>
            <a:r>
              <a:rPr lang="en-US" sz="1400" i="1" dirty="0" smtClean="0"/>
              <a:t>. Human needs one more. Fire. For a human all these elements are not continuously needed except air. Air is invisible. It will be taken to your lungs through your nose. Catholic </a:t>
            </a:r>
            <a:r>
              <a:rPr lang="en-US" sz="1400" i="1" dirty="0" smtClean="0"/>
              <a:t>tends to believe </a:t>
            </a:r>
            <a:r>
              <a:rPr lang="en-US" sz="1400" i="1" dirty="0" smtClean="0"/>
              <a:t>that air is God, nose is Holy Mary and lungs is You. When you inhale you inhale happiness and hope from God through Holy Mary to you. The motto is “Don’t be afraid” from God through Holy Mary to you. When you de-breath your sorrows and fears will be handed over through Holy Mary to God. Motto will be “Totally Yours”. (Since you don’t know your fears and sorrows are according to your thinking pattern.) Hence you can be happy anytime if you follow the catholic principle. </a:t>
            </a:r>
          </a:p>
          <a:p>
            <a:r>
              <a:rPr lang="en-US" sz="1400" b="1" dirty="0" smtClean="0"/>
              <a:t>How Christianity provide to convert your inborn talents to energy?</a:t>
            </a:r>
            <a:r>
              <a:rPr lang="en-US" sz="1400" dirty="0" smtClean="0"/>
              <a:t> </a:t>
            </a:r>
            <a:r>
              <a:rPr lang="en-US" sz="1400" i="1" dirty="0" smtClean="0"/>
              <a:t>You can be happy. But if you don’t convert your talents as energy to the society you become either inactive or reactive person. With Christianity to enjoy the life you have to be dynamic like a waterfall. In order to be dynamic, you should develop your inborn talent with the latest technology to convert your talents to energy and to become a proactive person. </a:t>
            </a:r>
            <a:endParaRPr lang="en-US" sz="14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Sri Lankans Proactive People?</a:t>
            </a:r>
            <a:endParaRPr lang="en-US" dirty="0"/>
          </a:p>
        </p:txBody>
      </p:sp>
      <p:pic>
        <p:nvPicPr>
          <p:cNvPr id="4" name="Picture 2" descr="C:\Documents and Settings\sachintha.CLAIREDEV\Desktop\ship-cruise-ship_~dayala0084c.jpg"/>
          <p:cNvPicPr>
            <a:picLocks noChangeAspect="1" noChangeArrowheads="1"/>
          </p:cNvPicPr>
          <p:nvPr/>
        </p:nvPicPr>
        <p:blipFill>
          <a:blip r:embed="rId2" cstate="email"/>
          <a:srcRect/>
          <a:stretch>
            <a:fillRect/>
          </a:stretch>
        </p:blipFill>
        <p:spPr bwMode="auto">
          <a:xfrm>
            <a:off x="4419600" y="1447800"/>
            <a:ext cx="859857" cy="914400"/>
          </a:xfrm>
          <a:prstGeom prst="rect">
            <a:avLst/>
          </a:prstGeom>
          <a:noFill/>
          <a:ln w="9525">
            <a:noFill/>
            <a:miter lim="800000"/>
            <a:headEnd/>
            <a:tailEnd/>
          </a:ln>
        </p:spPr>
      </p:pic>
      <p:sp>
        <p:nvSpPr>
          <p:cNvPr id="5" name="Striped Right Arrow 4"/>
          <p:cNvSpPr/>
          <p:nvPr/>
        </p:nvSpPr>
        <p:spPr>
          <a:xfrm rot="2055621">
            <a:off x="5542829" y="2553451"/>
            <a:ext cx="892903" cy="3036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a:spLocks noChangeArrowheads="1"/>
          </p:cNvSpPr>
          <p:nvPr/>
        </p:nvSpPr>
        <p:spPr bwMode="auto">
          <a:xfrm rot="1780942">
            <a:off x="5748348" y="2198194"/>
            <a:ext cx="832675" cy="400110"/>
          </a:xfrm>
          <a:prstGeom prst="rect">
            <a:avLst/>
          </a:prstGeom>
          <a:noFill/>
          <a:ln w="9525">
            <a:noFill/>
            <a:miter lim="800000"/>
            <a:headEnd/>
            <a:tailEnd/>
          </a:ln>
        </p:spPr>
        <p:txBody>
          <a:bodyPr wrap="square">
            <a:spAutoFit/>
          </a:bodyPr>
          <a:lstStyle/>
          <a:p>
            <a:r>
              <a:rPr lang="en-US" sz="2000" dirty="0">
                <a:solidFill>
                  <a:srgbClr val="FF0000"/>
                </a:solidFill>
              </a:rPr>
              <a:t>After</a:t>
            </a:r>
          </a:p>
        </p:txBody>
      </p:sp>
      <p:pic>
        <p:nvPicPr>
          <p:cNvPr id="7" name="Picture 3" descr="C:\Documents and Settings\sachintha.CLAIREDEV\Desktop\2785627814_96634b1459.jpg"/>
          <p:cNvPicPr>
            <a:picLocks noChangeAspect="1" noChangeArrowheads="1"/>
          </p:cNvPicPr>
          <p:nvPr/>
        </p:nvPicPr>
        <p:blipFill>
          <a:blip r:embed="rId3" cstate="email"/>
          <a:srcRect/>
          <a:stretch>
            <a:fillRect/>
          </a:stretch>
        </p:blipFill>
        <p:spPr bwMode="auto">
          <a:xfrm>
            <a:off x="6781800" y="2514600"/>
            <a:ext cx="1600200" cy="762000"/>
          </a:xfrm>
          <a:prstGeom prst="rect">
            <a:avLst/>
          </a:prstGeom>
          <a:noFill/>
          <a:ln w="9525">
            <a:noFill/>
            <a:miter lim="800000"/>
            <a:headEnd/>
            <a:tailEnd/>
          </a:ln>
        </p:spPr>
      </p:pic>
      <p:sp>
        <p:nvSpPr>
          <p:cNvPr id="8" name="Rectangle 7"/>
          <p:cNvSpPr>
            <a:spLocks noChangeArrowheads="1"/>
          </p:cNvSpPr>
          <p:nvPr/>
        </p:nvSpPr>
        <p:spPr bwMode="auto">
          <a:xfrm>
            <a:off x="6858000" y="2133600"/>
            <a:ext cx="1218667" cy="400110"/>
          </a:xfrm>
          <a:prstGeom prst="rect">
            <a:avLst/>
          </a:prstGeom>
          <a:noFill/>
          <a:ln w="9525">
            <a:noFill/>
            <a:miter lim="800000"/>
            <a:headEnd/>
            <a:tailEnd/>
          </a:ln>
        </p:spPr>
        <p:txBody>
          <a:bodyPr wrap="none">
            <a:spAutoFit/>
          </a:bodyPr>
          <a:lstStyle/>
          <a:p>
            <a:r>
              <a:rPr lang="en-US" sz="2000" b="1" dirty="0">
                <a:solidFill>
                  <a:srgbClr val="0070C0"/>
                </a:solidFill>
              </a:rPr>
              <a:t>Aero plan</a:t>
            </a:r>
          </a:p>
        </p:txBody>
      </p:sp>
      <p:sp>
        <p:nvSpPr>
          <p:cNvPr id="9" name="Content Placeholder 2"/>
          <p:cNvSpPr txBox="1">
            <a:spLocks/>
          </p:cNvSpPr>
          <p:nvPr/>
        </p:nvSpPr>
        <p:spPr>
          <a:xfrm>
            <a:off x="304800" y="1981200"/>
            <a:ext cx="8229600" cy="4495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1505 - Portuguese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1650 - Dutch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1815 -  British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1948 – We got independence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1950 -  Our GDP was better than Singapore &amp; India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1960 – Our GDP was comparable to Singapore and better than India (SL GDP US$1300, Singapore US$ 2310)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1977 – Our GDP was very much lower than Singapore &amp; Korea (Singapore US$ 9058, Sri Lanka US$ 1500)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Have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We thought proactively to use modern technological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advancement into our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country?</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Box 9"/>
          <p:cNvSpPr txBox="1"/>
          <p:nvPr/>
        </p:nvSpPr>
        <p:spPr>
          <a:xfrm>
            <a:off x="5105400" y="6096000"/>
            <a:ext cx="938077" cy="769441"/>
          </a:xfrm>
          <a:prstGeom prst="rect">
            <a:avLst/>
          </a:prstGeom>
          <a:noFill/>
        </p:spPr>
        <p:txBody>
          <a:bodyPr wrap="none" rtlCol="0">
            <a:spAutoFit/>
          </a:bodyPr>
          <a:lstStyle/>
          <a:p>
            <a:r>
              <a:rPr lang="en-US" sz="4400" b="1" dirty="0" smtClean="0"/>
              <a:t>NO</a:t>
            </a:r>
            <a:endParaRPr lang="en-US"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5"/>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2000" fill="hold"/>
                                        <p:tgtEl>
                                          <p:spTgt spid="7"/>
                                        </p:tgtEl>
                                        <p:attrNameLst>
                                          <p:attrName>ppt_x</p:attrName>
                                        </p:attrNameLst>
                                      </p:cBhvr>
                                      <p:tavLst>
                                        <p:tav tm="0">
                                          <p:val>
                                            <p:strVal val="1+#ppt_w/2"/>
                                          </p:val>
                                        </p:tav>
                                        <p:tav tm="100000">
                                          <p:val>
                                            <p:strVal val="#ppt_x"/>
                                          </p:val>
                                        </p:tav>
                                      </p:tavLst>
                                    </p:anim>
                                    <p:anim calcmode="lin" valueType="num">
                                      <p:cBhvr additive="base">
                                        <p:cTn id="23"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ox(in)">
                                      <p:cBhvr>
                                        <p:cTn id="2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6"/>
            <a:ext cx="8229600" cy="563562"/>
          </a:xfrm>
        </p:spPr>
        <p:txBody>
          <a:bodyPr>
            <a:noAutofit/>
          </a:bodyPr>
          <a:lstStyle/>
          <a:p>
            <a:r>
              <a:rPr lang="en-US" sz="3200" dirty="0" smtClean="0"/>
              <a:t>How you can convert your talents to energy..</a:t>
            </a:r>
            <a:endParaRPr lang="en-US" sz="3200" dirty="0"/>
          </a:p>
        </p:txBody>
      </p:sp>
      <p:sp>
        <p:nvSpPr>
          <p:cNvPr id="3" name="Content Placeholder 2"/>
          <p:cNvSpPr>
            <a:spLocks noGrp="1"/>
          </p:cNvSpPr>
          <p:nvPr>
            <p:ph idx="1"/>
          </p:nvPr>
        </p:nvSpPr>
        <p:spPr>
          <a:xfrm>
            <a:off x="0" y="533400"/>
            <a:ext cx="9144000" cy="5715000"/>
          </a:xfrm>
        </p:spPr>
        <p:txBody>
          <a:bodyPr>
            <a:noAutofit/>
          </a:bodyPr>
          <a:lstStyle/>
          <a:p>
            <a:pPr>
              <a:buNone/>
            </a:pPr>
            <a:r>
              <a:rPr lang="en-US" sz="1800" b="1" dirty="0" smtClean="0"/>
              <a:t>             St</a:t>
            </a:r>
            <a:r>
              <a:rPr lang="en-US" sz="1800" b="1" dirty="0" smtClean="0"/>
              <a:t>. Jane de </a:t>
            </a:r>
            <a:r>
              <a:rPr lang="en-US" sz="1800" b="1" dirty="0" err="1" smtClean="0"/>
              <a:t>chantal</a:t>
            </a:r>
            <a:r>
              <a:rPr lang="en-US" sz="1800" b="1" dirty="0" smtClean="0"/>
              <a:t>( 1572 - 1641)</a:t>
            </a:r>
            <a:r>
              <a:rPr lang="en-US" sz="1800" dirty="0" smtClean="0"/>
              <a:t/>
            </a:r>
            <a:br>
              <a:rPr lang="en-US" sz="1800" dirty="0" smtClean="0"/>
            </a:br>
            <a:r>
              <a:rPr lang="en-US" sz="1800" dirty="0" smtClean="0"/>
              <a:t>       'Hell </a:t>
            </a:r>
            <a:r>
              <a:rPr lang="en-US" sz="1800" dirty="0" smtClean="0"/>
              <a:t>is filled with people who were  Talented, but heaven holds those who were </a:t>
            </a:r>
            <a:r>
              <a:rPr lang="en-US" sz="1800" dirty="0" smtClean="0"/>
              <a:t> Energetic</a:t>
            </a:r>
            <a:r>
              <a:rPr lang="en-US" sz="1800" dirty="0" smtClean="0"/>
              <a:t>!. ' Gods will be done today, tomorrow and forever without any "If" and "But“.</a:t>
            </a:r>
            <a:endParaRPr lang="en-US" sz="1400" dirty="0" smtClean="0"/>
          </a:p>
          <a:p>
            <a:pPr marL="457200" indent="-457200">
              <a:buNone/>
            </a:pPr>
            <a:r>
              <a:rPr lang="en-US" sz="1400" dirty="0" smtClean="0"/>
              <a:t>First you should be happy. The religion will tell you how to be happy. Then you should be efficient. The present day technology will tell you how you can use your happy life in efficient way to maximize your happiness and make the others happy.  Then you become a proactive person. Otherwise you will be inactive or reactive. </a:t>
            </a:r>
          </a:p>
          <a:p>
            <a:pPr marL="457200" indent="-457200">
              <a:buNone/>
            </a:pPr>
            <a:r>
              <a:rPr lang="en-US" sz="1800" b="1" u="sng" dirty="0" smtClean="0"/>
              <a:t>Will Christianity tells you  what to do? </a:t>
            </a:r>
          </a:p>
          <a:p>
            <a:pPr>
              <a:buNone/>
            </a:pPr>
            <a:r>
              <a:rPr lang="en-US" sz="1600" b="1" dirty="0" smtClean="0"/>
              <a:t>1. </a:t>
            </a:r>
            <a:r>
              <a:rPr lang="en-US" sz="1600" b="1" dirty="0" smtClean="0"/>
              <a:t>What Gospel says about new technology</a:t>
            </a:r>
          </a:p>
          <a:p>
            <a:pPr marL="457200" indent="-457200">
              <a:buNone/>
            </a:pPr>
            <a:r>
              <a:rPr lang="en-US" sz="1600" dirty="0" smtClean="0"/>
              <a:t>Neither do people put new wine into old wineskins, or else the skins would burst, and the wine be spilled, and the skins ruined. </a:t>
            </a:r>
            <a:r>
              <a:rPr lang="en-US" sz="1600" b="1" dirty="0" smtClean="0"/>
              <a:t>Matthew (9:14-17)</a:t>
            </a:r>
          </a:p>
          <a:p>
            <a:pPr marL="457200" indent="-457200">
              <a:buNone/>
            </a:pPr>
            <a:r>
              <a:rPr lang="en-US" sz="1600" b="1" dirty="0" smtClean="0"/>
              <a:t>2</a:t>
            </a:r>
            <a:r>
              <a:rPr lang="en-US" sz="1600" b="1" dirty="0" smtClean="0"/>
              <a:t>. </a:t>
            </a:r>
            <a:r>
              <a:rPr lang="en-US" sz="1600" b="1" dirty="0" smtClean="0"/>
              <a:t>What gospel says if you are not following the New technology?</a:t>
            </a:r>
          </a:p>
          <a:p>
            <a:pPr marL="457200" indent="-457200">
              <a:buNone/>
            </a:pPr>
            <a:r>
              <a:rPr lang="en-US" sz="1600" dirty="0" smtClean="0"/>
              <a:t>No man having drunk old wine immediately desires new, for he says, 'The old is better. </a:t>
            </a:r>
            <a:r>
              <a:rPr lang="en-US" sz="1600" b="1" dirty="0" smtClean="0"/>
              <a:t>Luke (5: 38-39)</a:t>
            </a:r>
          </a:p>
          <a:p>
            <a:pPr marL="457200" indent="-457200">
              <a:buNone/>
            </a:pPr>
            <a:r>
              <a:rPr lang="en-US" sz="1600" b="1" dirty="0" smtClean="0"/>
              <a:t>3</a:t>
            </a:r>
            <a:r>
              <a:rPr lang="en-US" sz="1600" b="1" dirty="0" smtClean="0"/>
              <a:t>. </a:t>
            </a:r>
            <a:r>
              <a:rPr lang="en-US" sz="1600" b="1" dirty="0" smtClean="0"/>
              <a:t>Multiplication of Loves</a:t>
            </a:r>
          </a:p>
          <a:p>
            <a:pPr marL="457200" indent="-457200">
              <a:buNone/>
            </a:pPr>
            <a:r>
              <a:rPr lang="en-US" sz="1600" dirty="0" smtClean="0"/>
              <a:t>If you trust God and carryout actions you can see miracles similar to Multiplication of loves. Ex: MADD (Mothers against Drunken Drivers), Nelson </a:t>
            </a:r>
            <a:r>
              <a:rPr lang="en-US" sz="1600" dirty="0" err="1" smtClean="0"/>
              <a:t>Mandala</a:t>
            </a:r>
            <a:r>
              <a:rPr lang="en-US" sz="1600" dirty="0" smtClean="0"/>
              <a:t>, Mother Teresa, Little flower of Jesus St. Therese.</a:t>
            </a:r>
          </a:p>
          <a:p>
            <a:pPr marL="457200" indent="-457200">
              <a:buNone/>
            </a:pPr>
            <a:r>
              <a:rPr lang="en-US" sz="1600" b="1" dirty="0" smtClean="0"/>
              <a:t>Basic factor needs to catholic to be happy.</a:t>
            </a:r>
            <a:endParaRPr lang="en-US" sz="1600" b="1" dirty="0" smtClean="0"/>
          </a:p>
          <a:p>
            <a:pPr marL="457200" indent="-457200">
              <a:buNone/>
            </a:pPr>
            <a:r>
              <a:rPr lang="en-US" sz="1800" dirty="0" smtClean="0"/>
              <a:t>                             </a:t>
            </a:r>
            <a:r>
              <a:rPr lang="en-US" sz="1600" b="1" dirty="0" smtClean="0"/>
              <a:t>Ten commander under the umbrella of pardoning and </a:t>
            </a:r>
            <a:r>
              <a:rPr lang="en-US" sz="1600" b="1" dirty="0" smtClean="0"/>
              <a:t>forgetting. (Catholic believes every human beings tend to sin from Adam and Eve. Hence I am weak, You are weak. If I see weakness  of you, I should forgive and forget your sin, since I also prune to sin. This is what Jesus taught during his 3 years of public life.)</a:t>
            </a:r>
            <a:endParaRPr lang="en-US" sz="1400" b="1" dirty="0" smtClean="0"/>
          </a:p>
          <a:p>
            <a:pPr>
              <a:buNone/>
            </a:pPr>
            <a:endParaRPr lang="en-US" sz="1800" dirty="0" smtClean="0"/>
          </a:p>
          <a:p>
            <a:pPr>
              <a:buNone/>
            </a:pPr>
            <a:endParaRPr lang="en-US" sz="1600" b="1" dirty="0" smtClean="0"/>
          </a:p>
        </p:txBody>
      </p:sp>
      <p:pic>
        <p:nvPicPr>
          <p:cNvPr id="9218" name="Picture 2" descr="http://2.bp.blogspot.com/_MsZQFBCH0aE/TGO7Mt5mrNI/AAAAAAAABCM/V_K0Nsp99CY/s1600/St.+Jane+de+Chantal.jpg"/>
          <p:cNvPicPr>
            <a:picLocks noChangeAspect="1" noChangeArrowheads="1"/>
          </p:cNvPicPr>
          <p:nvPr/>
        </p:nvPicPr>
        <p:blipFill>
          <a:blip r:embed="rId2" cstate="email"/>
          <a:srcRect/>
          <a:stretch>
            <a:fillRect/>
          </a:stretch>
        </p:blipFill>
        <p:spPr bwMode="auto">
          <a:xfrm>
            <a:off x="0" y="211667"/>
            <a:ext cx="762000" cy="931333"/>
          </a:xfrm>
          <a:prstGeom prst="rect">
            <a:avLst/>
          </a:prstGeom>
          <a:noFill/>
        </p:spPr>
      </p:pic>
      <p:sp>
        <p:nvSpPr>
          <p:cNvPr id="5" name="TextBox 4"/>
          <p:cNvSpPr txBox="1"/>
          <p:nvPr/>
        </p:nvSpPr>
        <p:spPr>
          <a:xfrm>
            <a:off x="76200" y="6172200"/>
            <a:ext cx="8666732" cy="584775"/>
          </a:xfrm>
          <a:prstGeom prst="rect">
            <a:avLst/>
          </a:prstGeom>
          <a:noFill/>
        </p:spPr>
        <p:txBody>
          <a:bodyPr wrap="none" rtlCol="0">
            <a:spAutoFit/>
          </a:bodyPr>
          <a:lstStyle/>
          <a:p>
            <a:r>
              <a:rPr lang="en-US" sz="2000" dirty="0" smtClean="0"/>
              <a:t>Catholic can make this country better than now according to their religion. </a:t>
            </a:r>
            <a:r>
              <a:rPr lang="en-US" sz="3200" b="1" dirty="0" smtClean="0"/>
              <a:t>But </a:t>
            </a:r>
            <a:endParaRPr lang="en-US" sz="2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2011</Words>
  <Application>Microsoft Office PowerPoint</Application>
  <PresentationFormat>On-screen Show (4:3)</PresentationFormat>
  <Paragraphs>186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Information Technology (IT) and its impact on the Church and Society</vt:lpstr>
      <vt:lpstr>About Christie Alwis,  www.christiealwis.com 0777748444, christie@christiealwis.com</vt:lpstr>
      <vt:lpstr>Nature of Life</vt:lpstr>
      <vt:lpstr>What we see today</vt:lpstr>
      <vt:lpstr>Next generation Communication network is now on the way</vt:lpstr>
      <vt:lpstr>The out come of any revolutions</vt:lpstr>
      <vt:lpstr>How to develop free thinking?</vt:lpstr>
      <vt:lpstr>Are Sri Lankans Proactive People?</vt:lpstr>
      <vt:lpstr>How you can convert your talents to energy..</vt:lpstr>
      <vt:lpstr> What Sri Lankan experienced?  </vt:lpstr>
      <vt:lpstr>Slide 11</vt:lpstr>
      <vt:lpstr>IT for Sri Lanka Catholic Church…</vt:lpstr>
      <vt:lpstr>Slide 13</vt:lpstr>
      <vt:lpstr>Slide 14</vt:lpstr>
      <vt:lpstr>Conclusion… Why Catholic church has to go for IT and Internet Catholic Church has identified the need to use the latest technology even from Vatican 2</vt:lpstr>
      <vt:lpstr>Point of Caution…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Christie Alwis</cp:lastModifiedBy>
  <cp:revision>65</cp:revision>
  <dcterms:created xsi:type="dcterms:W3CDTF">2006-08-16T00:00:00Z</dcterms:created>
  <dcterms:modified xsi:type="dcterms:W3CDTF">2011-07-26T08:16:25Z</dcterms:modified>
</cp:coreProperties>
</file>